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258" r:id="rId3"/>
    <p:sldId id="259" r:id="rId4"/>
    <p:sldId id="272" r:id="rId5"/>
    <p:sldId id="273" r:id="rId6"/>
    <p:sldId id="260" r:id="rId7"/>
    <p:sldId id="261" r:id="rId8"/>
    <p:sldId id="262" r:id="rId9"/>
    <p:sldId id="274" r:id="rId10"/>
    <p:sldId id="263" r:id="rId11"/>
    <p:sldId id="275" r:id="rId12"/>
    <p:sldId id="264" r:id="rId13"/>
    <p:sldId id="266" r:id="rId14"/>
    <p:sldId id="271" r:id="rId15"/>
    <p:sldId id="269" r:id="rId16"/>
    <p:sldId id="277" r:id="rId17"/>
    <p:sldId id="276" r:id="rId18"/>
    <p:sldId id="335" r:id="rId19"/>
    <p:sldId id="383" r:id="rId20"/>
    <p:sldId id="373" r:id="rId21"/>
    <p:sldId id="381" r:id="rId22"/>
    <p:sldId id="268" r:id="rId23"/>
    <p:sldId id="278" r:id="rId24"/>
    <p:sldId id="279" r:id="rId25"/>
    <p:sldId id="374" r:id="rId26"/>
    <p:sldId id="377" r:id="rId27"/>
    <p:sldId id="367" r:id="rId28"/>
    <p:sldId id="368" r:id="rId29"/>
    <p:sldId id="369" r:id="rId30"/>
    <p:sldId id="370" r:id="rId31"/>
    <p:sldId id="371" r:id="rId32"/>
    <p:sldId id="375" r:id="rId33"/>
    <p:sldId id="360" r:id="rId34"/>
    <p:sldId id="361" r:id="rId35"/>
    <p:sldId id="362" r:id="rId36"/>
    <p:sldId id="363" r:id="rId37"/>
    <p:sldId id="365" r:id="rId38"/>
    <p:sldId id="393" r:id="rId39"/>
    <p:sldId id="394" r:id="rId40"/>
    <p:sldId id="395" r:id="rId41"/>
    <p:sldId id="396" r:id="rId42"/>
    <p:sldId id="397" r:id="rId43"/>
    <p:sldId id="378" r:id="rId44"/>
    <p:sldId id="349" r:id="rId45"/>
    <p:sldId id="350" r:id="rId46"/>
    <p:sldId id="353" r:id="rId47"/>
    <p:sldId id="382" r:id="rId48"/>
    <p:sldId id="384" r:id="rId49"/>
    <p:sldId id="385" r:id="rId50"/>
    <p:sldId id="329" r:id="rId51"/>
    <p:sldId id="289" r:id="rId52"/>
    <p:sldId id="288" r:id="rId53"/>
    <p:sldId id="336" r:id="rId54"/>
    <p:sldId id="398" r:id="rId55"/>
    <p:sldId id="399" r:id="rId56"/>
    <p:sldId id="400" r:id="rId57"/>
    <p:sldId id="401" r:id="rId58"/>
    <p:sldId id="402" r:id="rId59"/>
    <p:sldId id="403" r:id="rId60"/>
    <p:sldId id="404" r:id="rId61"/>
    <p:sldId id="405" r:id="rId62"/>
    <p:sldId id="406" r:id="rId63"/>
    <p:sldId id="407" r:id="rId64"/>
    <p:sldId id="408" r:id="rId65"/>
    <p:sldId id="409" r:id="rId66"/>
    <p:sldId id="410" r:id="rId67"/>
    <p:sldId id="306" r:id="rId68"/>
    <p:sldId id="307" r:id="rId69"/>
    <p:sldId id="386" r:id="rId70"/>
    <p:sldId id="387" r:id="rId71"/>
    <p:sldId id="390" r:id="rId72"/>
    <p:sldId id="391" r:id="rId73"/>
    <p:sldId id="389" r:id="rId74"/>
    <p:sldId id="388" r:id="rId75"/>
    <p:sldId id="308" r:id="rId76"/>
    <p:sldId id="372" r:id="rId77"/>
    <p:sldId id="411" r:id="rId78"/>
    <p:sldId id="310" r:id="rId79"/>
    <p:sldId id="314" r:id="rId80"/>
    <p:sldId id="311" r:id="rId81"/>
    <p:sldId id="334" r:id="rId82"/>
    <p:sldId id="317" r:id="rId83"/>
    <p:sldId id="312" r:id="rId84"/>
    <p:sldId id="313" r:id="rId85"/>
    <p:sldId id="379" r:id="rId86"/>
    <p:sldId id="315" r:id="rId87"/>
    <p:sldId id="380" r:id="rId88"/>
    <p:sldId id="298" r:id="rId89"/>
    <p:sldId id="319" r:id="rId90"/>
    <p:sldId id="333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12" autoAdjust="0"/>
    <p:restoredTop sz="89427" autoAdjust="0"/>
  </p:normalViewPr>
  <p:slideViewPr>
    <p:cSldViewPr>
      <p:cViewPr>
        <p:scale>
          <a:sx n="66" d="100"/>
          <a:sy n="66" d="100"/>
        </p:scale>
        <p:origin x="-152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EF31-AE22-402D-B840-9B15272365C4}" type="datetimeFigureOut">
              <a:rPr lang="en-US" smtClean="0"/>
              <a:pPr/>
              <a:t>5/31/2017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8D0A3-0C76-4D0F-8474-A3D263F16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labtestsonline.org/understanding/conditions/hiv/" TargetMode="External"/><Relationship Id="rId13" Type="http://schemas.openxmlformats.org/officeDocument/2006/relationships/hyperlink" Target="https://labtestsonline.org/understanding/conditions/testicular" TargetMode="External"/><Relationship Id="rId3" Type="http://schemas.openxmlformats.org/officeDocument/2006/relationships/hyperlink" Target="https://labtestsonline.org/understanding/conditions/anemia?start=6" TargetMode="External"/><Relationship Id="rId7" Type="http://schemas.openxmlformats.org/officeDocument/2006/relationships/hyperlink" Target="https://labtestsonline.org/understanding/conditions/meningitis/start/2" TargetMode="External"/><Relationship Id="rId12" Type="http://schemas.openxmlformats.org/officeDocument/2006/relationships/hyperlink" Target="https://labtestsonline.org/understanding/conditions/pancreatitis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labtestsonline.org/understanding/conditions/meningitis/start/1" TargetMode="External"/><Relationship Id="rId11" Type="http://schemas.openxmlformats.org/officeDocument/2006/relationships/hyperlink" Target="https://labtestsonline.org/understanding/conditions/liver-disease" TargetMode="External"/><Relationship Id="rId5" Type="http://schemas.openxmlformats.org/officeDocument/2006/relationships/hyperlink" Target="https://labtestsonline.org/understanding/analytes/mono/tab/sample" TargetMode="External"/><Relationship Id="rId10" Type="http://schemas.openxmlformats.org/officeDocument/2006/relationships/hyperlink" Target="https://labtestsonline.org/understanding/conditions/kidney" TargetMode="External"/><Relationship Id="rId4" Type="http://schemas.openxmlformats.org/officeDocument/2006/relationships/hyperlink" Target="https://labtestsonline.org/understanding/conditions/anemia?start=4" TargetMode="External"/><Relationship Id="rId9" Type="http://schemas.openxmlformats.org/officeDocument/2006/relationships/hyperlink" Target="https://labtestsonline.org/understanding/conditions/sepsis/" TargetMode="External"/><Relationship Id="rId14" Type="http://schemas.openxmlformats.org/officeDocument/2006/relationships/hyperlink" Target="https://labtestsonline.org/understanding/conditions/lymphoma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MRC </a:t>
            </a:r>
            <a:r>
              <a:rPr lang="en-US" b="1" dirty="0" err="1" smtClean="0"/>
              <a:t>Dyspnoea</a:t>
            </a:r>
            <a:r>
              <a:rPr lang="en-US" b="1" dirty="0" smtClean="0"/>
              <a:t> </a:t>
            </a:r>
            <a:r>
              <a:rPr lang="en-US" b="1" dirty="0" err="1" smtClean="0"/>
              <a:t>ScaleGradeDegree</a:t>
            </a:r>
            <a:r>
              <a:rPr lang="en-US" b="1" dirty="0" smtClean="0"/>
              <a:t> of breathlessness related to activity</a:t>
            </a:r>
          </a:p>
          <a:p>
            <a:r>
              <a:rPr lang="en-US" dirty="0" smtClean="0"/>
              <a:t>1Not troubled by breathless except on strenuous exercise</a:t>
            </a:r>
          </a:p>
          <a:p>
            <a:r>
              <a:rPr lang="en-US" dirty="0" smtClean="0"/>
              <a:t>2Short of breath when hurrying on a level or when walking up a slight hill</a:t>
            </a:r>
          </a:p>
          <a:p>
            <a:r>
              <a:rPr lang="en-US" dirty="0" smtClean="0"/>
              <a:t>3Walks slower than most people on the level, stops after a mile or so, or stops after 15 minutes walking at own pace</a:t>
            </a:r>
          </a:p>
          <a:p>
            <a:r>
              <a:rPr lang="en-US" dirty="0" smtClean="0"/>
              <a:t>4Stops for breath after walking 100 yards, or after a few minutes on level ground</a:t>
            </a:r>
          </a:p>
          <a:p>
            <a:r>
              <a:rPr lang="en-US" dirty="0" smtClean="0"/>
              <a:t>5Too breathless to leave the house, or breathless when dressing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D0A3-0C76-4D0F-8474-A3D263F169A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D0A3-0C76-4D0F-8474-A3D263F169A1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err="1" smtClean="0"/>
              <a:t>ew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D166-EA26-4EBB-BA21-AC44C01FB665}" type="slidenum">
              <a:rPr lang="en-IN" smtClean="0"/>
              <a:pPr/>
              <a:t>70</a:t>
            </a:fld>
            <a:endParaRPr lang="en-I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BAL was milky, PCP stain was negative, Pt was not </a:t>
            </a:r>
            <a:r>
              <a:rPr lang="en-US" dirty="0" err="1" smtClean="0"/>
              <a:t>immunocompromised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D0A3-0C76-4D0F-8474-A3D263F169A1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BAL was milky, PCP stain was negative, Pt was not </a:t>
            </a:r>
            <a:r>
              <a:rPr lang="en-US" dirty="0" err="1" smtClean="0"/>
              <a:t>immunocompromised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D0A3-0C76-4D0F-8474-A3D263F169A1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periodic acid-Schiff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D0A3-0C76-4D0F-8474-A3D263F169A1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lthough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a typical absence of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cardiomegaly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pleural effusion. Unilateral involvement occurs occasionally, and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lymphadenopathy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rarely present. Typically, changes progress over weeks to months into a diffuse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reticulogranular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pattern.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D0A3-0C76-4D0F-8474-A3D263F169A1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crazy-paving pattern also can be observed in exogenous lipoid pneumonia,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sarcoidosis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mucinous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bronchoalveolar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cell carcinoma, and acute respiratory distress syndrome (ARDS).</a:t>
            </a:r>
            <a:r>
              <a:rPr lang="en-US" sz="1200" b="0" i="0" u="sng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D0A3-0C76-4D0F-8474-A3D263F169A1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*(</a:t>
            </a:r>
            <a:r>
              <a:rPr lang="en-US" dirty="0" err="1" smtClean="0"/>
              <a:t>Isoniazid</a:t>
            </a:r>
            <a:r>
              <a:rPr lang="en-US" dirty="0" smtClean="0"/>
              <a:t>, </a:t>
            </a:r>
            <a:r>
              <a:rPr lang="en-US" dirty="0" err="1" smtClean="0"/>
              <a:t>Rifampicin</a:t>
            </a:r>
            <a:r>
              <a:rPr lang="en-US" dirty="0" smtClean="0"/>
              <a:t>, </a:t>
            </a:r>
            <a:r>
              <a:rPr lang="en-US" dirty="0" err="1" smtClean="0"/>
              <a:t>Pyrazinamide</a:t>
            </a:r>
            <a:r>
              <a:rPr lang="en-US" dirty="0" smtClean="0"/>
              <a:t> and </a:t>
            </a:r>
            <a:r>
              <a:rPr lang="en-US" dirty="0" err="1" smtClean="0"/>
              <a:t>Ethambutol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D0A3-0C76-4D0F-8474-A3D263F169A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elevated level of LD may be seen with: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Hemolytic anemia</a:t>
            </a:r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Pernicious anemia (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megaloblastic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 anemia)</a:t>
            </a:r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Infections such as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infectious mononucleosis (mono)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meningitis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encephalitis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HIV</a:t>
            </a:r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9"/>
              </a:rPr>
              <a:t>Sepsis</a:t>
            </a:r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Intestinal and lung (pulmonary) infarction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0"/>
              </a:rPr>
              <a:t>Acute kidney disease</a:t>
            </a:r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1"/>
              </a:rPr>
              <a:t>Acute liver disease</a:t>
            </a:r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Acute muscle injury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2"/>
              </a:rPr>
              <a:t>Pancreatitis</a:t>
            </a:r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Bone fractures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3"/>
              </a:rPr>
              <a:t>Testicular cancer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4"/>
              </a:rPr>
              <a:t>lymphoma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or other cancers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D0A3-0C76-4D0F-8474-A3D263F169A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Pleural </a:t>
            </a:r>
          </a:p>
          <a:p>
            <a:r>
              <a:rPr lang="en-US" dirty="0" smtClean="0"/>
              <a:t>Bronchial</a:t>
            </a:r>
          </a:p>
          <a:p>
            <a:r>
              <a:rPr lang="en-US" dirty="0" err="1" smtClean="0"/>
              <a:t>Parenchymal</a:t>
            </a:r>
            <a:endParaRPr lang="en-US" dirty="0" smtClean="0"/>
          </a:p>
          <a:p>
            <a:r>
              <a:rPr lang="en-US" dirty="0" smtClean="0"/>
              <a:t>Interstitial </a:t>
            </a:r>
          </a:p>
          <a:p>
            <a:r>
              <a:rPr lang="en-US" dirty="0" smtClean="0"/>
              <a:t>Vascular</a:t>
            </a:r>
          </a:p>
          <a:p>
            <a:endParaRPr lang="en-US" dirty="0" smtClean="0"/>
          </a:p>
          <a:p>
            <a:r>
              <a:rPr lang="en-US" dirty="0" smtClean="0"/>
              <a:t>Infective</a:t>
            </a:r>
          </a:p>
          <a:p>
            <a:r>
              <a:rPr lang="en-US" dirty="0" smtClean="0"/>
              <a:t>Non-infective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D0A3-0C76-4D0F-8474-A3D263F169A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D0A3-0C76-4D0F-8474-A3D263F169A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Bronchoscopy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D0A3-0C76-4D0F-8474-A3D263F169A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D0A3-0C76-4D0F-8474-A3D263F169A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D0A3-0C76-4D0F-8474-A3D263F169A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D0A3-0C76-4D0F-8474-A3D263F169A1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600200"/>
          </a:xfrm>
          <a:solidFill>
            <a:srgbClr val="FFFFFF">
              <a:alpha val="48000"/>
            </a:srgbClr>
          </a:solidFill>
          <a:ln w="28575"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CPC case</a:t>
            </a:r>
            <a:br>
              <a:rPr lang="en-US" b="1" dirty="0" smtClean="0"/>
            </a:br>
            <a:r>
              <a:rPr lang="en-US" b="1" dirty="0" smtClean="0"/>
              <a:t>Department: Respiratory Medicine</a:t>
            </a:r>
            <a:br>
              <a:rPr lang="en-US" b="1" dirty="0" smtClean="0"/>
            </a:br>
            <a:r>
              <a:rPr lang="en-US" sz="3100" b="1" dirty="0" smtClean="0">
                <a:solidFill>
                  <a:schemeClr val="tx2"/>
                </a:solidFill>
              </a:rPr>
              <a:t>10</a:t>
            </a:r>
            <a:r>
              <a:rPr lang="en-US" sz="3100" b="1" baseline="30000" dirty="0" smtClean="0">
                <a:solidFill>
                  <a:schemeClr val="tx2"/>
                </a:solidFill>
              </a:rPr>
              <a:t>th</a:t>
            </a:r>
            <a:r>
              <a:rPr lang="en-US" sz="3100" b="1" dirty="0" smtClean="0">
                <a:solidFill>
                  <a:schemeClr val="tx2"/>
                </a:solidFill>
              </a:rPr>
              <a:t> June 2016</a:t>
            </a:r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85800" y="2525712"/>
            <a:ext cx="8153400" cy="3951288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en-US" dirty="0" smtClean="0"/>
              <a:t>Presenter: </a:t>
            </a:r>
            <a:r>
              <a:rPr lang="en-US" b="1" dirty="0" smtClean="0"/>
              <a:t>Dr </a:t>
            </a:r>
            <a:r>
              <a:rPr lang="en-US" b="1" dirty="0" err="1" smtClean="0"/>
              <a:t>Aditi</a:t>
            </a:r>
            <a:r>
              <a:rPr lang="en-US" b="1" dirty="0" smtClean="0"/>
              <a:t> </a:t>
            </a:r>
            <a:r>
              <a:rPr lang="en-US" b="1" dirty="0" err="1" smtClean="0"/>
              <a:t>Bansal</a:t>
            </a:r>
            <a:r>
              <a:rPr lang="en-US" dirty="0" smtClean="0"/>
              <a:t>, Resident, Chest &amp; TB</a:t>
            </a:r>
          </a:p>
          <a:p>
            <a:pPr algn="ctr">
              <a:buNone/>
            </a:pPr>
            <a:r>
              <a:rPr lang="en-US" dirty="0" smtClean="0"/>
              <a:t>Primary discussant: </a:t>
            </a:r>
            <a:r>
              <a:rPr lang="en-US" b="1" dirty="0" smtClean="0"/>
              <a:t>Dr </a:t>
            </a:r>
            <a:r>
              <a:rPr lang="en-US" b="1" dirty="0" err="1" smtClean="0"/>
              <a:t>Sheetu</a:t>
            </a:r>
            <a:r>
              <a:rPr lang="en-US" b="1" dirty="0" smtClean="0"/>
              <a:t> Singh</a:t>
            </a:r>
            <a:r>
              <a:rPr lang="en-US" dirty="0" smtClean="0"/>
              <a:t>, Assistant Prof , Chest &amp; TB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Radiology discussant: </a:t>
            </a:r>
            <a:r>
              <a:rPr lang="en-US" b="1" dirty="0" smtClean="0"/>
              <a:t>Dr </a:t>
            </a:r>
            <a:r>
              <a:rPr lang="en-US" b="1" dirty="0" err="1" smtClean="0"/>
              <a:t>Pragya</a:t>
            </a:r>
            <a:r>
              <a:rPr lang="en-US" b="1" dirty="0" smtClean="0"/>
              <a:t> </a:t>
            </a:r>
            <a:r>
              <a:rPr lang="en-US" b="1" dirty="0" err="1" smtClean="0"/>
              <a:t>Chaturvedi</a:t>
            </a:r>
            <a:r>
              <a:rPr lang="en-US" dirty="0" smtClean="0"/>
              <a:t>, Resident, Radiology</a:t>
            </a:r>
          </a:p>
          <a:p>
            <a:pPr algn="ctr">
              <a:buNone/>
            </a:pPr>
            <a:r>
              <a:rPr lang="en-US" b="1" dirty="0" smtClean="0"/>
              <a:t>Dr CP </a:t>
            </a:r>
            <a:r>
              <a:rPr lang="en-US" b="1" dirty="0" err="1" smtClean="0"/>
              <a:t>Swarnakar</a:t>
            </a:r>
            <a:r>
              <a:rPr lang="en-US" dirty="0" smtClean="0"/>
              <a:t>, Prof, Radiology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Pathology discussant</a:t>
            </a:r>
            <a:r>
              <a:rPr lang="en-US" b="1" dirty="0" smtClean="0"/>
              <a:t>: Dr </a:t>
            </a:r>
            <a:r>
              <a:rPr lang="en-US" b="1" dirty="0" err="1" smtClean="0"/>
              <a:t>Ruchi</a:t>
            </a:r>
            <a:r>
              <a:rPr lang="en-US" b="1" dirty="0" smtClean="0"/>
              <a:t> </a:t>
            </a:r>
            <a:r>
              <a:rPr lang="en-US" b="1" dirty="0" err="1" smtClean="0"/>
              <a:t>Agarwal</a:t>
            </a:r>
            <a:r>
              <a:rPr lang="en-US" dirty="0" smtClean="0"/>
              <a:t>, </a:t>
            </a:r>
            <a:r>
              <a:rPr lang="en-US" dirty="0" err="1" smtClean="0"/>
              <a:t>Sr</a:t>
            </a:r>
            <a:r>
              <a:rPr lang="en-US" dirty="0" smtClean="0"/>
              <a:t> Demonstrator Pathology</a:t>
            </a:r>
          </a:p>
          <a:p>
            <a:pPr algn="ctr">
              <a:buNone/>
            </a:pPr>
            <a:r>
              <a:rPr lang="en-US" b="1" dirty="0" smtClean="0"/>
              <a:t>Dr </a:t>
            </a:r>
            <a:r>
              <a:rPr lang="en-US" b="1" dirty="0" err="1" smtClean="0"/>
              <a:t>Dilip</a:t>
            </a:r>
            <a:r>
              <a:rPr lang="en-US" b="1" dirty="0" smtClean="0"/>
              <a:t> </a:t>
            </a:r>
            <a:r>
              <a:rPr lang="en-US" b="1" dirty="0" err="1" smtClean="0"/>
              <a:t>Ramrakhiani</a:t>
            </a:r>
            <a:r>
              <a:rPr lang="en-US" dirty="0" smtClean="0"/>
              <a:t>, Assoc Prof, Pathology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Microbiology discussant: </a:t>
            </a:r>
            <a:r>
              <a:rPr lang="en-US" b="1" dirty="0" smtClean="0"/>
              <a:t>Dr </a:t>
            </a:r>
            <a:r>
              <a:rPr lang="en-US" b="1" dirty="0" err="1" smtClean="0"/>
              <a:t>Shivra</a:t>
            </a:r>
            <a:r>
              <a:rPr lang="en-US" b="1" dirty="0" smtClean="0"/>
              <a:t> </a:t>
            </a:r>
            <a:r>
              <a:rPr lang="en-US" b="1" dirty="0" err="1" smtClean="0"/>
              <a:t>Batra</a:t>
            </a:r>
            <a:r>
              <a:rPr lang="en-US" dirty="0" smtClean="0"/>
              <a:t>, </a:t>
            </a:r>
            <a:r>
              <a:rPr lang="en-US" dirty="0" err="1" smtClean="0"/>
              <a:t>Sr</a:t>
            </a:r>
            <a:r>
              <a:rPr lang="en-US" dirty="0" smtClean="0"/>
              <a:t> Demonstrator Microbiology</a:t>
            </a:r>
          </a:p>
          <a:p>
            <a:pPr algn="ctr">
              <a:buNone/>
            </a:pPr>
            <a:r>
              <a:rPr lang="en-US" b="1" dirty="0" smtClean="0"/>
              <a:t>Dr </a:t>
            </a:r>
            <a:r>
              <a:rPr lang="en-US" b="1" dirty="0" err="1" smtClean="0"/>
              <a:t>Aruna</a:t>
            </a:r>
            <a:r>
              <a:rPr lang="en-US" b="1" dirty="0" smtClean="0"/>
              <a:t> </a:t>
            </a:r>
            <a:r>
              <a:rPr lang="en-US" b="1" dirty="0" err="1" smtClean="0"/>
              <a:t>Vyas</a:t>
            </a:r>
            <a:r>
              <a:rPr lang="en-US" dirty="0" smtClean="0"/>
              <a:t>, Professor, Microbiology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Examination findings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/>
              <a:t>General physical examination</a:t>
            </a:r>
          </a:p>
          <a:p>
            <a:pPr>
              <a:buNone/>
            </a:pPr>
            <a:r>
              <a:rPr lang="en-US" dirty="0" smtClean="0"/>
              <a:t>Patient was conscious, cooperative and well oriented to time, place and person.</a:t>
            </a:r>
          </a:p>
          <a:p>
            <a:pPr>
              <a:buNone/>
            </a:pPr>
            <a:r>
              <a:rPr lang="en-US" dirty="0" smtClean="0"/>
              <a:t>              Pallor                            Absent</a:t>
            </a:r>
          </a:p>
          <a:p>
            <a:pPr>
              <a:buNone/>
            </a:pPr>
            <a:r>
              <a:rPr lang="en-US" dirty="0" smtClean="0"/>
              <a:t>              </a:t>
            </a:r>
            <a:r>
              <a:rPr lang="en-US" dirty="0" err="1" smtClean="0"/>
              <a:t>Icterus</a:t>
            </a:r>
            <a:r>
              <a:rPr lang="en-US" dirty="0" smtClean="0"/>
              <a:t>                          Absent</a:t>
            </a:r>
          </a:p>
          <a:p>
            <a:pPr>
              <a:buNone/>
            </a:pPr>
            <a:r>
              <a:rPr lang="en-US" dirty="0" smtClean="0"/>
              <a:t>              Clubbing                       Absent</a:t>
            </a:r>
          </a:p>
          <a:p>
            <a:pPr>
              <a:buNone/>
            </a:pPr>
            <a:r>
              <a:rPr lang="en-US" dirty="0" smtClean="0"/>
              <a:t>              Cyanosis                       Absent</a:t>
            </a:r>
          </a:p>
          <a:p>
            <a:pPr>
              <a:buNone/>
            </a:pPr>
            <a:r>
              <a:rPr lang="en-US" dirty="0" smtClean="0"/>
              <a:t>              </a:t>
            </a:r>
            <a:r>
              <a:rPr lang="en-US" dirty="0" err="1" smtClean="0"/>
              <a:t>Lymphadenopathy</a:t>
            </a:r>
            <a:r>
              <a:rPr lang="en-US" dirty="0" smtClean="0"/>
              <a:t>     Absent</a:t>
            </a:r>
          </a:p>
          <a:p>
            <a:pPr>
              <a:buNone/>
            </a:pPr>
            <a:r>
              <a:rPr lang="en-US" dirty="0" smtClean="0"/>
              <a:t>              Edema                          Absent</a:t>
            </a:r>
          </a:p>
          <a:p>
            <a:pPr>
              <a:buNone/>
            </a:pPr>
            <a:r>
              <a:rPr lang="en-US" dirty="0" smtClean="0"/>
              <a:t>              Neck veins                   Normal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Vitals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Pulse = 100/min (</a:t>
            </a:r>
            <a:r>
              <a:rPr lang="en-IN" sz="2400" dirty="0" smtClean="0">
                <a:cs typeface="Arial" pitchFamily="34" charset="0"/>
              </a:rPr>
              <a:t>regular, normal volume and character, with no vessel wall thickening, no RR or RF delay, all peripheral pulses felt )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0000"/>
                </a:solidFill>
              </a:rPr>
              <a:t>Respiratory rate = 35/min</a:t>
            </a:r>
            <a:r>
              <a:rPr lang="en-US" dirty="0" smtClean="0"/>
              <a:t> </a:t>
            </a:r>
            <a:r>
              <a:rPr lang="en-US" dirty="0" err="1" smtClean="0"/>
              <a:t>abdomino</a:t>
            </a:r>
            <a:r>
              <a:rPr lang="en-US" dirty="0" smtClean="0"/>
              <a:t>-thoracic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Blood pressure = 110/70 mm of Hg right arm supine position</a:t>
            </a: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0000"/>
                </a:solidFill>
              </a:rPr>
              <a:t>Febrile to touch</a:t>
            </a: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0000"/>
                </a:solidFill>
              </a:rPr>
              <a:t>SpO2 = 90% </a:t>
            </a:r>
            <a:r>
              <a:rPr lang="en-US" dirty="0" smtClean="0"/>
              <a:t>on room air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Examination findings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Inspection</a:t>
            </a:r>
          </a:p>
          <a:p>
            <a:r>
              <a:rPr lang="en-US" dirty="0" smtClean="0"/>
              <a:t>Chest symmetrical &amp; bilateral equal chest movements</a:t>
            </a:r>
          </a:p>
          <a:p>
            <a:r>
              <a:rPr lang="en-US" dirty="0" smtClean="0"/>
              <a:t>Trachea central</a:t>
            </a:r>
          </a:p>
          <a:p>
            <a:r>
              <a:rPr lang="en-US" dirty="0" smtClean="0"/>
              <a:t>No scars, sinuses and dilated veins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Accessory muscles of respiration active</a:t>
            </a:r>
          </a:p>
          <a:p>
            <a:endParaRPr lang="en-US" dirty="0" smtClean="0"/>
          </a:p>
          <a:p>
            <a:pPr>
              <a:buNone/>
            </a:pP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Respiratory system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xamination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/>
              <a:t>Palpation</a:t>
            </a:r>
          </a:p>
          <a:p>
            <a:r>
              <a:rPr lang="en-US" dirty="0" err="1" smtClean="0"/>
              <a:t>Inspectory</a:t>
            </a:r>
            <a:r>
              <a:rPr lang="en-US" dirty="0" smtClean="0"/>
              <a:t> findings are confirmed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Percussion</a:t>
            </a:r>
          </a:p>
          <a:p>
            <a:r>
              <a:rPr lang="en-US" dirty="0" smtClean="0"/>
              <a:t>Bilateral equal resonant note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Auscultation</a:t>
            </a:r>
          </a:p>
          <a:p>
            <a:r>
              <a:rPr lang="en-US" dirty="0" smtClean="0"/>
              <a:t>Bilateral equal vesicular breath sounds.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Fine end-</a:t>
            </a:r>
            <a:r>
              <a:rPr lang="en-US" b="1" dirty="0" err="1" smtClean="0">
                <a:solidFill>
                  <a:srgbClr val="FF0000"/>
                </a:solidFill>
              </a:rPr>
              <a:t>inspiratory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crepitations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present in bilateral infra-scapular areas</a:t>
            </a:r>
          </a:p>
          <a:p>
            <a:endParaRPr lang="en-US" dirty="0" smtClean="0"/>
          </a:p>
          <a:p>
            <a:pPr>
              <a:buNone/>
            </a:pP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Examination findings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Other system examination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CVS: </a:t>
            </a:r>
            <a:r>
              <a:rPr lang="en-US" dirty="0" smtClean="0"/>
              <a:t>S1 and S2 normal , No murmur.</a:t>
            </a:r>
          </a:p>
          <a:p>
            <a:endParaRPr lang="en-US" dirty="0" smtClean="0"/>
          </a:p>
          <a:p>
            <a:r>
              <a:rPr lang="en-US" b="1" dirty="0" smtClean="0"/>
              <a:t>CNS </a:t>
            </a:r>
            <a:r>
              <a:rPr lang="en-US" dirty="0" smtClean="0"/>
              <a:t>: WNL</a:t>
            </a:r>
          </a:p>
          <a:p>
            <a:endParaRPr lang="en-US" dirty="0" smtClean="0"/>
          </a:p>
          <a:p>
            <a:r>
              <a:rPr lang="en-US" b="1" dirty="0" smtClean="0"/>
              <a:t>GIT</a:t>
            </a:r>
            <a:r>
              <a:rPr lang="en-US" dirty="0" smtClean="0"/>
              <a:t>: No </a:t>
            </a:r>
            <a:r>
              <a:rPr lang="en-US" dirty="0" err="1" smtClean="0"/>
              <a:t>organomegaly</a:t>
            </a:r>
            <a:r>
              <a:rPr lang="en-US" dirty="0" smtClean="0"/>
              <a:t>, bowel sound present.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Investigations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 smtClean="0"/>
              <a:t>Cell count</a:t>
            </a:r>
          </a:p>
          <a:p>
            <a:r>
              <a:rPr lang="en-US" dirty="0" smtClean="0"/>
              <a:t>Hemoglobin -15g/dl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WBC – 13000/µl (N:86.8%,L:7.9%, M:5%, E:0.1%)</a:t>
            </a:r>
          </a:p>
          <a:p>
            <a:r>
              <a:rPr lang="en-US" dirty="0" smtClean="0"/>
              <a:t>Platelets – 3.22 </a:t>
            </a:r>
            <a:r>
              <a:rPr lang="en-US" dirty="0" err="1" smtClean="0"/>
              <a:t>lac</a:t>
            </a:r>
            <a:r>
              <a:rPr lang="en-US" dirty="0" smtClean="0"/>
              <a:t>/µl</a:t>
            </a:r>
          </a:p>
          <a:p>
            <a:r>
              <a:rPr lang="en-US" dirty="0" err="1" smtClean="0"/>
              <a:t>Hct</a:t>
            </a:r>
            <a:r>
              <a:rPr lang="en-US" dirty="0" smtClean="0"/>
              <a:t> – 45.9%</a:t>
            </a:r>
          </a:p>
          <a:p>
            <a:r>
              <a:rPr lang="en-US" dirty="0" smtClean="0"/>
              <a:t>MCV – 92.7 fl</a:t>
            </a:r>
          </a:p>
          <a:p>
            <a:r>
              <a:rPr lang="en-US" dirty="0" smtClean="0"/>
              <a:t>MCH – 30.2 pg</a:t>
            </a:r>
          </a:p>
          <a:p>
            <a:r>
              <a:rPr lang="en-US" dirty="0" smtClean="0"/>
              <a:t>MCHC – 32.6 g/dl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ESR – 80 mm in 1</a:t>
            </a:r>
            <a:r>
              <a:rPr lang="en-US" b="1" baseline="30000" dirty="0" smtClean="0">
                <a:solidFill>
                  <a:srgbClr val="FF0000"/>
                </a:solidFill>
              </a:rPr>
              <a:t>st</a:t>
            </a:r>
            <a:r>
              <a:rPr lang="en-US" b="1" dirty="0" smtClean="0">
                <a:solidFill>
                  <a:srgbClr val="FF0000"/>
                </a:solidFill>
              </a:rPr>
              <a:t> hour</a:t>
            </a:r>
          </a:p>
          <a:p>
            <a:pPr>
              <a:buNone/>
            </a:pPr>
            <a:r>
              <a:rPr lang="en-US" b="1" u="sng" dirty="0" smtClean="0">
                <a:cs typeface="Arial" pitchFamily="34" charset="0"/>
              </a:rPr>
              <a:t>PBF :</a:t>
            </a:r>
          </a:p>
          <a:p>
            <a:pPr>
              <a:buNone/>
            </a:pPr>
            <a:r>
              <a:rPr lang="en-US" dirty="0" smtClean="0">
                <a:cs typeface="Arial" pitchFamily="34" charset="0"/>
              </a:rPr>
              <a:t>RBC : </a:t>
            </a:r>
            <a:r>
              <a:rPr lang="en-US" dirty="0" err="1" smtClean="0">
                <a:cs typeface="Arial" pitchFamily="34" charset="0"/>
              </a:rPr>
              <a:t>normocytic</a:t>
            </a:r>
            <a:r>
              <a:rPr lang="en-US" dirty="0" smtClean="0">
                <a:cs typeface="Arial" pitchFamily="34" charset="0"/>
              </a:rPr>
              <a:t> and </a:t>
            </a:r>
            <a:r>
              <a:rPr lang="en-US" dirty="0" err="1" smtClean="0">
                <a:cs typeface="Arial" pitchFamily="34" charset="0"/>
              </a:rPr>
              <a:t>normochromic</a:t>
            </a:r>
            <a:r>
              <a:rPr lang="en-US" dirty="0" smtClean="0">
                <a:cs typeface="Arial" pitchFamily="34" charset="0"/>
              </a:rPr>
              <a:t> ,  no parasites seen.</a:t>
            </a:r>
          </a:p>
          <a:p>
            <a:pPr>
              <a:buNone/>
            </a:pPr>
            <a:r>
              <a:rPr lang="en-US" dirty="0" smtClean="0">
                <a:cs typeface="Arial" pitchFamily="34" charset="0"/>
              </a:rPr>
              <a:t>WBC : adequate , no immature cell seen .  </a:t>
            </a:r>
          </a:p>
          <a:p>
            <a:pPr>
              <a:buNone/>
            </a:pPr>
            <a:r>
              <a:rPr lang="en-US" dirty="0" smtClean="0">
                <a:cs typeface="Arial" pitchFamily="34" charset="0"/>
              </a:rPr>
              <a:t>Platelets: adequate 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Investigations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46237"/>
            <a:ext cx="47244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Biochemistry</a:t>
            </a:r>
          </a:p>
          <a:p>
            <a:r>
              <a:rPr lang="en-US" dirty="0" smtClean="0"/>
              <a:t>BSR – 90 mg/dl</a:t>
            </a:r>
          </a:p>
          <a:p>
            <a:r>
              <a:rPr lang="en-US" dirty="0" smtClean="0"/>
              <a:t>S. Urea – 31 mg/dl</a:t>
            </a:r>
          </a:p>
          <a:p>
            <a:r>
              <a:rPr lang="en-US" dirty="0" smtClean="0"/>
              <a:t>S. </a:t>
            </a:r>
            <a:r>
              <a:rPr lang="en-US" dirty="0" err="1" smtClean="0"/>
              <a:t>Creatinine</a:t>
            </a:r>
            <a:r>
              <a:rPr lang="en-US" dirty="0" smtClean="0"/>
              <a:t> – 0.8mg/dl</a:t>
            </a:r>
          </a:p>
          <a:p>
            <a:r>
              <a:rPr lang="en-US" dirty="0" smtClean="0">
                <a:cs typeface="Arial" pitchFamily="34" charset="0"/>
              </a:rPr>
              <a:t>S. </a:t>
            </a:r>
            <a:r>
              <a:rPr lang="en-US" dirty="0" err="1" smtClean="0">
                <a:cs typeface="Arial" pitchFamily="34" charset="0"/>
              </a:rPr>
              <a:t>Bilirubin</a:t>
            </a:r>
            <a:r>
              <a:rPr lang="en-US" dirty="0" smtClean="0">
                <a:cs typeface="Arial" pitchFamily="34" charset="0"/>
              </a:rPr>
              <a:t> : 0.6/ 0.2/ 0.4</a:t>
            </a:r>
          </a:p>
          <a:p>
            <a:r>
              <a:rPr lang="en-US" dirty="0" smtClean="0">
                <a:cs typeface="Arial" pitchFamily="34" charset="0"/>
              </a:rPr>
              <a:t>SGOT : 26 IU/L</a:t>
            </a:r>
          </a:p>
          <a:p>
            <a:r>
              <a:rPr lang="en-US" dirty="0" smtClean="0">
                <a:cs typeface="Arial" pitchFamily="34" charset="0"/>
              </a:rPr>
              <a:t>SGPT : 34 IU/L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>
                <a:cs typeface="Arial" pitchFamily="34" charset="0"/>
              </a:rPr>
              <a:t>S. Protein - 5.8 g/dl </a:t>
            </a:r>
          </a:p>
          <a:p>
            <a:r>
              <a:rPr lang="en-US" dirty="0" smtClean="0">
                <a:cs typeface="Arial" pitchFamily="34" charset="0"/>
              </a:rPr>
              <a:t>S. Albumin - 3.6 g/dl</a:t>
            </a:r>
          </a:p>
          <a:p>
            <a:r>
              <a:rPr lang="en-US" dirty="0" smtClean="0">
                <a:cs typeface="Arial" pitchFamily="34" charset="0"/>
              </a:rPr>
              <a:t>S. Globulin - 2.2 g/dl            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Serum LDH – 624 U/L</a:t>
            </a:r>
          </a:p>
          <a:p>
            <a:r>
              <a:rPr lang="en-US" dirty="0" smtClean="0"/>
              <a:t>HIV – Non reactive</a:t>
            </a:r>
          </a:p>
          <a:p>
            <a:r>
              <a:rPr lang="en-US" dirty="0" smtClean="0"/>
              <a:t>Malarial parasite – non reactive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Sputum examination</a:t>
            </a:r>
          </a:p>
          <a:p>
            <a:pPr>
              <a:buNone/>
            </a:pPr>
            <a:r>
              <a:rPr lang="en-US" dirty="0" smtClean="0"/>
              <a:t>AFB – Negative</a:t>
            </a:r>
          </a:p>
          <a:p>
            <a:pPr>
              <a:buNone/>
            </a:pPr>
            <a:r>
              <a:rPr lang="en-US" dirty="0" smtClean="0"/>
              <a:t>Gram stain &amp; </a:t>
            </a:r>
            <a:r>
              <a:rPr lang="en-US" dirty="0" err="1" smtClean="0"/>
              <a:t>Pyogenic</a:t>
            </a:r>
            <a:r>
              <a:rPr lang="en-US" dirty="0" smtClean="0"/>
              <a:t> C/S – No organism isolated</a:t>
            </a:r>
          </a:p>
          <a:p>
            <a:pPr>
              <a:buNone/>
            </a:pPr>
            <a:r>
              <a:rPr lang="en-US" dirty="0" smtClean="0"/>
              <a:t>KOH mount &amp; Fungal culture – No organism isolated</a:t>
            </a:r>
          </a:p>
          <a:p>
            <a:pPr>
              <a:buNone/>
            </a:pPr>
            <a:r>
              <a:rPr lang="en-US" b="1" dirty="0" smtClean="0"/>
              <a:t>ECG </a:t>
            </a:r>
            <a:r>
              <a:rPr lang="en-US" dirty="0" smtClean="0"/>
              <a:t>– Normal</a:t>
            </a:r>
          </a:p>
          <a:p>
            <a:pPr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Mantoux</a:t>
            </a:r>
            <a:r>
              <a:rPr lang="en-US" b="1" dirty="0" smtClean="0">
                <a:solidFill>
                  <a:srgbClr val="FF0000"/>
                </a:solidFill>
              </a:rPr>
              <a:t> test</a:t>
            </a:r>
            <a:r>
              <a:rPr lang="en-US" dirty="0" smtClean="0">
                <a:solidFill>
                  <a:srgbClr val="FF0000"/>
                </a:solidFill>
              </a:rPr>
              <a:t> – </a:t>
            </a:r>
            <a:r>
              <a:rPr lang="en-US" b="1" dirty="0" smtClean="0">
                <a:solidFill>
                  <a:srgbClr val="FF0000"/>
                </a:solidFill>
              </a:rPr>
              <a:t>Positive (10×12mm)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Investigations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Arterial blood gas analysis (ABG)</a:t>
            </a:r>
          </a:p>
          <a:p>
            <a:r>
              <a:rPr lang="en-US" dirty="0" smtClean="0"/>
              <a:t>pH- 7.39 </a:t>
            </a:r>
          </a:p>
          <a:p>
            <a:r>
              <a:rPr lang="en-US" dirty="0" smtClean="0"/>
              <a:t>pO2- 56 mm Hg</a:t>
            </a:r>
          </a:p>
          <a:p>
            <a:r>
              <a:rPr lang="en-US" dirty="0" smtClean="0"/>
              <a:t>pCO2- 41 mm Hg</a:t>
            </a:r>
          </a:p>
          <a:p>
            <a:r>
              <a:rPr lang="en-US" dirty="0" smtClean="0"/>
              <a:t>HCO3- 25 mm Hg</a:t>
            </a:r>
          </a:p>
          <a:p>
            <a:r>
              <a:rPr lang="en-US" dirty="0" smtClean="0"/>
              <a:t>SpO2- 90%</a:t>
            </a:r>
          </a:p>
          <a:p>
            <a:r>
              <a:rPr lang="en-US" dirty="0" smtClean="0"/>
              <a:t>A-a – 44.6 mm Hg</a:t>
            </a:r>
          </a:p>
          <a:p>
            <a:pPr>
              <a:buNone/>
            </a:pPr>
            <a:r>
              <a:rPr lang="en-US" dirty="0" smtClean="0"/>
              <a:t>			</a:t>
            </a:r>
            <a:r>
              <a:rPr lang="en-US" b="1" dirty="0" smtClean="0">
                <a:solidFill>
                  <a:srgbClr val="FF0000"/>
                </a:solidFill>
              </a:rPr>
              <a:t>Type I respiratory failure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Investigations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Summary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/>
            <a:r>
              <a:rPr lang="en-US" dirty="0" smtClean="0"/>
              <a:t>A 22 year old male student presented with shortness of breath (4yrs), cough (4yrs) and intermittent fever (2months)</a:t>
            </a:r>
          </a:p>
          <a:p>
            <a:pPr marL="514350" indent="-514350"/>
            <a:r>
              <a:rPr lang="en-US" dirty="0" smtClean="0"/>
              <a:t>On examination: Respiratory distress, end-</a:t>
            </a:r>
            <a:r>
              <a:rPr lang="en-US" dirty="0" err="1" smtClean="0"/>
              <a:t>inspiratory</a:t>
            </a:r>
            <a:r>
              <a:rPr lang="en-US" dirty="0" smtClean="0"/>
              <a:t> </a:t>
            </a:r>
            <a:r>
              <a:rPr lang="en-US" dirty="0" err="1" smtClean="0"/>
              <a:t>crepts</a:t>
            </a:r>
            <a:r>
              <a:rPr lang="en-US" dirty="0" smtClean="0"/>
              <a:t> present B/L</a:t>
            </a:r>
          </a:p>
          <a:p>
            <a:pPr marL="514350" indent="-514350"/>
            <a:r>
              <a:rPr lang="en-US" dirty="0" smtClean="0"/>
              <a:t>CBC revealed ↑ counts &amp; Serum biochemistry revealed ↑ LDH</a:t>
            </a:r>
          </a:p>
          <a:p>
            <a:pPr marL="514350" indent="-514350"/>
            <a:r>
              <a:rPr lang="en-US" dirty="0" smtClean="0"/>
              <a:t>Positive </a:t>
            </a:r>
            <a:r>
              <a:rPr lang="en-US" dirty="0" err="1" smtClean="0"/>
              <a:t>Mantoux</a:t>
            </a:r>
            <a:r>
              <a:rPr lang="en-US" dirty="0" smtClean="0"/>
              <a:t> test</a:t>
            </a:r>
          </a:p>
          <a:p>
            <a:pPr marL="514350" indent="-514350"/>
            <a:endParaRPr lang="en-US" dirty="0" smtClean="0"/>
          </a:p>
          <a:p>
            <a:pPr marL="514350" indent="-514350"/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Presenting complaints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 22y male presents with </a:t>
            </a:r>
          </a:p>
          <a:p>
            <a:r>
              <a:rPr lang="en-US" dirty="0" err="1" smtClean="0"/>
              <a:t>Dyspnoea</a:t>
            </a:r>
            <a:r>
              <a:rPr lang="en-US" dirty="0" smtClean="0"/>
              <a:t> on exertion</a:t>
            </a:r>
          </a:p>
          <a:p>
            <a:r>
              <a:rPr lang="en-US" dirty="0" smtClean="0"/>
              <a:t>Productive cough</a:t>
            </a:r>
          </a:p>
          <a:p>
            <a:r>
              <a:rPr lang="en-US" dirty="0" smtClean="0"/>
              <a:t>Fever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5029200" y="2209800"/>
            <a:ext cx="838200" cy="1066800"/>
          </a:xfrm>
          <a:prstGeom prst="righ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19800" y="2438400"/>
            <a:ext cx="1102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4 year</a:t>
            </a:r>
            <a:endParaRPr lang="en-US" b="1" dirty="0"/>
          </a:p>
        </p:txBody>
      </p:sp>
      <p:sp>
        <p:nvSpPr>
          <p:cNvPr id="6" name="Right Brace 5"/>
          <p:cNvSpPr/>
          <p:nvPr/>
        </p:nvSpPr>
        <p:spPr>
          <a:xfrm>
            <a:off x="5105400" y="3352800"/>
            <a:ext cx="533400" cy="533400"/>
          </a:xfrm>
          <a:prstGeom prst="righ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3362980"/>
            <a:ext cx="1382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 months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??</a:t>
            </a:r>
            <a:endParaRPr lang="en-US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Differential 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Bronchial</a:t>
            </a:r>
          </a:p>
          <a:p>
            <a:r>
              <a:rPr lang="en-US" dirty="0" smtClean="0"/>
              <a:t>Interstitial </a:t>
            </a:r>
          </a:p>
          <a:p>
            <a:r>
              <a:rPr lang="en-US" dirty="0" smtClean="0"/>
              <a:t>Alveolar</a:t>
            </a:r>
          </a:p>
          <a:p>
            <a:r>
              <a:rPr lang="en-US" dirty="0" smtClean="0"/>
              <a:t>Pleural </a:t>
            </a:r>
          </a:p>
          <a:p>
            <a:r>
              <a:rPr lang="en-US" dirty="0" smtClean="0"/>
              <a:t>Vascular</a:t>
            </a:r>
          </a:p>
          <a:p>
            <a:endParaRPr lang="en-US" dirty="0" smtClean="0"/>
          </a:p>
          <a:p>
            <a:r>
              <a:rPr lang="en-US" dirty="0" smtClean="0"/>
              <a:t>Infective</a:t>
            </a:r>
          </a:p>
          <a:p>
            <a:r>
              <a:rPr lang="en-US" dirty="0" smtClean="0"/>
              <a:t>Non-infective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0946"/>
          <a:stretch>
            <a:fillRect/>
          </a:stretch>
        </p:blipFill>
        <p:spPr bwMode="auto">
          <a:xfrm>
            <a:off x="0" y="0"/>
            <a:ext cx="6400800" cy="674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477000" y="1066800"/>
            <a:ext cx="2590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Chest X ray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(10/2/2016)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8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24167" t="6667" r="25000" b="3333"/>
          <a:stretch>
            <a:fillRect/>
          </a:stretch>
        </p:blipFill>
        <p:spPr>
          <a:xfrm rot="5400000">
            <a:off x="1253066" y="-1032934"/>
            <a:ext cx="6714067" cy="89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096000" y="3447871"/>
            <a:ext cx="258115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FEV1 = 1.18L (63%)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FVC = 1.26L (57%)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FEV1/FVC = 88%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8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25833" t="14777" r="30833"/>
          <a:stretch>
            <a:fillRect/>
          </a:stretch>
        </p:blipFill>
        <p:spPr>
          <a:xfrm rot="5400000">
            <a:off x="1600200" y="-1219200"/>
            <a:ext cx="6096000" cy="899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096000" y="3447871"/>
            <a:ext cx="16598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TLCO = 75%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/>
          <a:lstStyle/>
          <a:p>
            <a:r>
              <a:rPr lang="en-US" b="1" dirty="0" smtClean="0"/>
              <a:t>Differential 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Bronchial</a:t>
            </a:r>
          </a:p>
          <a:p>
            <a:r>
              <a:rPr lang="en-US" dirty="0" smtClean="0"/>
              <a:t>Interstitial </a:t>
            </a:r>
          </a:p>
          <a:p>
            <a:r>
              <a:rPr lang="en-US" dirty="0" smtClean="0"/>
              <a:t>Alveolar</a:t>
            </a:r>
          </a:p>
          <a:p>
            <a:r>
              <a:rPr lang="en-US" dirty="0" smtClean="0"/>
              <a:t>Pleural </a:t>
            </a:r>
          </a:p>
          <a:p>
            <a:r>
              <a:rPr lang="en-US" dirty="0" smtClean="0"/>
              <a:t>Vascular</a:t>
            </a:r>
          </a:p>
          <a:p>
            <a:endParaRPr lang="en-US" dirty="0" smtClean="0"/>
          </a:p>
          <a:p>
            <a:r>
              <a:rPr lang="en-US" dirty="0" smtClean="0"/>
              <a:t>Infective</a:t>
            </a:r>
          </a:p>
          <a:p>
            <a:r>
              <a:rPr lang="en-US" dirty="0" smtClean="0"/>
              <a:t>Non-infective</a:t>
            </a:r>
          </a:p>
          <a:p>
            <a:endParaRPr lang="en-US" dirty="0"/>
          </a:p>
        </p:txBody>
      </p:sp>
      <p:pic>
        <p:nvPicPr>
          <p:cNvPr id="4" name="Picture 2" descr="https://cdn4.iconfinder.com/data/icons/toolbar-std-pack/512/delete-5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600200"/>
            <a:ext cx="381000" cy="381000"/>
          </a:xfrm>
          <a:prstGeom prst="rect">
            <a:avLst/>
          </a:prstGeom>
          <a:noFill/>
        </p:spPr>
      </p:pic>
      <p:pic>
        <p:nvPicPr>
          <p:cNvPr id="5" name="Picture 2" descr="https://cdn4.iconfinder.com/data/icons/toolbar-std-pack/512/delete-5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276600"/>
            <a:ext cx="38100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399" y="457199"/>
          <a:ext cx="8077202" cy="4514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720"/>
                <a:gridCol w="7269482"/>
              </a:tblGrid>
              <a:tr h="6392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Differential diagnosis</a:t>
                      </a:r>
                      <a:endParaRPr lang="en-US" sz="3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392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Infective</a:t>
                      </a:r>
                      <a:endParaRPr lang="en-US" sz="2800" b="1" dirty="0"/>
                    </a:p>
                  </a:txBody>
                  <a:tcPr/>
                </a:tc>
              </a:tr>
              <a:tr h="88392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Non infective-</a:t>
                      </a:r>
                      <a:endParaRPr lang="en-US" sz="2800" b="1" dirty="0"/>
                    </a:p>
                  </a:txBody>
                  <a:tcPr/>
                </a:tc>
              </a:tr>
              <a:tr h="1053153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Interstitial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b="1" dirty="0" smtClean="0"/>
                        <a:t>lung disease </a:t>
                      </a:r>
                      <a:r>
                        <a:rPr lang="en-US" sz="2800" dirty="0" smtClean="0"/>
                        <a:t>(ILD)</a:t>
                      </a:r>
                      <a:endParaRPr lang="en-US" sz="2800" dirty="0"/>
                    </a:p>
                  </a:txBody>
                  <a:tcPr/>
                </a:tc>
              </a:tr>
              <a:tr h="1053153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Vascular: </a:t>
                      </a:r>
                      <a:r>
                        <a:rPr lang="en-US" sz="2800" dirty="0" smtClean="0"/>
                        <a:t>Chronic pulmonary </a:t>
                      </a:r>
                      <a:r>
                        <a:rPr lang="en-US" sz="2800" dirty="0" err="1" smtClean="0"/>
                        <a:t>thromboembolism</a:t>
                      </a:r>
                      <a:endParaRPr lang="en-US" sz="2800" dirty="0" smtClean="0"/>
                    </a:p>
                    <a:p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/>
              <a:t>Pneumonia </a:t>
            </a:r>
          </a:p>
          <a:p>
            <a:r>
              <a:rPr lang="en-US" b="1" dirty="0" smtClean="0"/>
              <a:t>Bacterial</a:t>
            </a:r>
          </a:p>
          <a:p>
            <a:pPr>
              <a:buNone/>
            </a:pPr>
            <a:r>
              <a:rPr lang="en-US" dirty="0" smtClean="0"/>
              <a:t>Points in favor: Counts raised</a:t>
            </a:r>
          </a:p>
          <a:p>
            <a:pPr>
              <a:buNone/>
            </a:pPr>
            <a:r>
              <a:rPr lang="en-US" dirty="0" smtClean="0"/>
              <a:t>Points against: Chronic disease, intermittent fever</a:t>
            </a:r>
          </a:p>
          <a:p>
            <a:r>
              <a:rPr lang="en-US" b="1" dirty="0" smtClean="0"/>
              <a:t>Fungal</a:t>
            </a:r>
          </a:p>
          <a:p>
            <a:pPr>
              <a:buNone/>
            </a:pPr>
            <a:r>
              <a:rPr lang="en-US" dirty="0" smtClean="0"/>
              <a:t>Points in favor: Chronic illness, fever, productive cough</a:t>
            </a:r>
          </a:p>
          <a:p>
            <a:pPr>
              <a:buNone/>
            </a:pPr>
            <a:r>
              <a:rPr lang="en-US" dirty="0" smtClean="0"/>
              <a:t>Points against: Sputum KOH &amp; Fungal culture negative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Differential diagnosis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Differential 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Tubercular</a:t>
            </a:r>
          </a:p>
          <a:p>
            <a:pPr>
              <a:buNone/>
            </a:pPr>
            <a:r>
              <a:rPr lang="en-US" dirty="0" smtClean="0"/>
              <a:t>Points in favor: Chronic illness, fever, family history of tuberculosis, Positive </a:t>
            </a:r>
            <a:r>
              <a:rPr lang="en-US" dirty="0" err="1" smtClean="0"/>
              <a:t>Mantoux</a:t>
            </a:r>
            <a:r>
              <a:rPr lang="en-US" dirty="0" smtClean="0"/>
              <a:t> test, Raised ESR</a:t>
            </a:r>
          </a:p>
          <a:p>
            <a:pPr>
              <a:buNone/>
            </a:pPr>
            <a:r>
              <a:rPr lang="en-US" dirty="0" smtClean="0"/>
              <a:t>Points against: No response to ATT, sputum AFB smear negative, CXR shows basal predominant disease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History of presenting illness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 Asymptomatic till 4 year back when he developed </a:t>
            </a:r>
            <a:r>
              <a:rPr lang="en-US" b="1" dirty="0" err="1" smtClean="0">
                <a:solidFill>
                  <a:srgbClr val="FF0000"/>
                </a:solidFill>
              </a:rPr>
              <a:t>dyspnoea</a:t>
            </a:r>
            <a:r>
              <a:rPr lang="en-US" b="1" dirty="0" smtClean="0">
                <a:solidFill>
                  <a:srgbClr val="FF0000"/>
                </a:solidFill>
              </a:rPr>
              <a:t> on exertion</a:t>
            </a:r>
            <a:r>
              <a:rPr lang="en-US" dirty="0" smtClean="0"/>
              <a:t>. </a:t>
            </a:r>
          </a:p>
          <a:p>
            <a:r>
              <a:rPr lang="en-US" dirty="0" smtClean="0"/>
              <a:t>Insidious onset </a:t>
            </a:r>
          </a:p>
          <a:p>
            <a:r>
              <a:rPr lang="en-US" dirty="0" smtClean="0"/>
              <a:t>Progressive (from MMRC grade I → grade IV)</a:t>
            </a:r>
          </a:p>
          <a:p>
            <a:r>
              <a:rPr lang="en-US" dirty="0" smtClean="0"/>
              <a:t>No postural or diurnal or seasonal variation</a:t>
            </a:r>
          </a:p>
          <a:p>
            <a:r>
              <a:rPr lang="en-US" dirty="0" smtClean="0"/>
              <a:t>No aggravating or relieving factors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ILD</a:t>
            </a:r>
          </a:p>
          <a:p>
            <a:pPr>
              <a:buNone/>
            </a:pPr>
            <a:r>
              <a:rPr lang="en-US" b="1" dirty="0" smtClean="0"/>
              <a:t>Points in favor</a:t>
            </a:r>
          </a:p>
          <a:p>
            <a:pPr>
              <a:buNone/>
            </a:pPr>
            <a:r>
              <a:rPr lang="en-US" dirty="0" smtClean="0"/>
              <a:t>Chronic illness, cough, </a:t>
            </a:r>
            <a:r>
              <a:rPr lang="en-US" dirty="0" err="1" smtClean="0"/>
              <a:t>dyspnoea</a:t>
            </a:r>
            <a:r>
              <a:rPr lang="en-US" dirty="0" smtClean="0"/>
              <a:t>, diffusion defect</a:t>
            </a:r>
          </a:p>
          <a:p>
            <a:pPr>
              <a:buNone/>
            </a:pPr>
            <a:r>
              <a:rPr lang="en-US" b="1" dirty="0" smtClean="0"/>
              <a:t>Points against</a:t>
            </a:r>
          </a:p>
          <a:p>
            <a:pPr>
              <a:buNone/>
            </a:pPr>
            <a:r>
              <a:rPr lang="en-US" dirty="0" smtClean="0"/>
              <a:t>Age against ILD, no history of connective tissue disease, no exposure history (including occupational)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Differential diagnosis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Chronic PTE</a:t>
            </a:r>
          </a:p>
          <a:p>
            <a:pPr>
              <a:buNone/>
            </a:pPr>
            <a:r>
              <a:rPr lang="en-US" b="1" dirty="0" smtClean="0"/>
              <a:t>Points in favor</a:t>
            </a:r>
          </a:p>
          <a:p>
            <a:pPr>
              <a:buNone/>
            </a:pPr>
            <a:r>
              <a:rPr lang="en-US" dirty="0" smtClean="0"/>
              <a:t>Chronic illness, </a:t>
            </a:r>
            <a:r>
              <a:rPr lang="en-US" dirty="0" err="1" smtClean="0"/>
              <a:t>dyspnoea</a:t>
            </a:r>
            <a:r>
              <a:rPr lang="en-US" dirty="0" smtClean="0"/>
              <a:t>, diffusion defect, raised LDH</a:t>
            </a:r>
          </a:p>
          <a:p>
            <a:pPr>
              <a:buNone/>
            </a:pPr>
            <a:r>
              <a:rPr lang="en-US" b="1" dirty="0" smtClean="0"/>
              <a:t>Points against</a:t>
            </a:r>
          </a:p>
          <a:p>
            <a:pPr>
              <a:buNone/>
            </a:pPr>
            <a:r>
              <a:rPr lang="en-US" dirty="0" smtClean="0"/>
              <a:t>No predisposing conditions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Differential diagnosis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09800" y="2234625"/>
            <a:ext cx="4677819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Next investigation?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0001-000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11277" t="31989" r="11277" b="20870"/>
          <a:stretch>
            <a:fillRect/>
          </a:stretch>
        </p:blipFill>
        <p:spPr>
          <a:xfrm>
            <a:off x="457200" y="762000"/>
            <a:ext cx="8011886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0002-000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11277" t="28622" r="11277" b="20870"/>
          <a:stretch>
            <a:fillRect/>
          </a:stretch>
        </p:blipFill>
        <p:spPr>
          <a:xfrm>
            <a:off x="381000" y="533400"/>
            <a:ext cx="806196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0003-000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9593" t="26938" r="9593" b="20870"/>
          <a:stretch>
            <a:fillRect/>
          </a:stretch>
        </p:blipFill>
        <p:spPr>
          <a:xfrm>
            <a:off x="380999" y="304800"/>
            <a:ext cx="8495071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0004-000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6226" t="21887" r="7909" b="17503"/>
          <a:stretch>
            <a:fillRect/>
          </a:stretch>
        </p:blipFill>
        <p:spPr>
          <a:xfrm>
            <a:off x="381000" y="304800"/>
            <a:ext cx="8312150" cy="5867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0006-000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7910" t="20203" r="11277" b="15819"/>
          <a:stretch>
            <a:fillRect/>
          </a:stretch>
        </p:blipFill>
        <p:spPr>
          <a:xfrm>
            <a:off x="457200" y="228600"/>
            <a:ext cx="7892716" cy="6248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581400"/>
            <a:ext cx="93726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/>
              <a:t>Dr.PRAGYA</a:t>
            </a:r>
            <a:r>
              <a:rPr lang="en-US" sz="2800" b="1" dirty="0" smtClean="0"/>
              <a:t> CHATURVEDI ( Junior Resident)  </a:t>
            </a:r>
          </a:p>
          <a:p>
            <a:pPr algn="ctr"/>
            <a:r>
              <a:rPr lang="en-US" sz="2800" b="1" dirty="0" smtClean="0"/>
              <a:t>     </a:t>
            </a:r>
            <a:endParaRPr lang="en-US" sz="3200" b="1" dirty="0"/>
          </a:p>
          <a:p>
            <a:pPr algn="ctr"/>
            <a:r>
              <a:rPr lang="en-US" sz="2800" b="1" dirty="0"/>
              <a:t>Guided by– Dr. </a:t>
            </a:r>
            <a:r>
              <a:rPr lang="en-US" sz="2800" b="1" dirty="0" smtClean="0"/>
              <a:t>C.P SWARNAKAR </a:t>
            </a:r>
            <a:endParaRPr lang="en-US" sz="2800" b="1" dirty="0"/>
          </a:p>
          <a:p>
            <a:pPr algn="ctr"/>
            <a:r>
              <a:rPr lang="en-US" sz="2800" b="1" dirty="0" smtClean="0"/>
              <a:t> Professor</a:t>
            </a:r>
          </a:p>
          <a:p>
            <a:pPr algn="ctr"/>
            <a:r>
              <a:rPr lang="en-IN" sz="2800" b="1" dirty="0" smtClean="0">
                <a:latin typeface="Bookman Old Style" pitchFamily="18" charset="0"/>
              </a:rPr>
              <a:t>DEPARTMENT OF RADIODIAGNOSIS AND MODERN IMAGING </a:t>
            </a:r>
            <a:endParaRPr lang="en-US" sz="2800" b="1" dirty="0"/>
          </a:p>
          <a:p>
            <a:endParaRPr lang="en-US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524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Radiological discussion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44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6019800" cy="556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5715000"/>
            <a:ext cx="8991600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solidFill>
                  <a:srgbClr val="FFFF00"/>
                </a:solidFill>
              </a:rPr>
              <a:t>PA chest radiograph showing patchy  bilateral air space opacity predominantly in lower zones.</a:t>
            </a:r>
            <a:endParaRPr lang="en-IN" sz="2800" b="1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90600" y="3976255"/>
            <a:ext cx="914400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172200" y="3810000"/>
            <a:ext cx="914400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7713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History of presenting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Cough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Insidious in onset </a:t>
            </a:r>
          </a:p>
          <a:p>
            <a:r>
              <a:rPr lang="en-US" dirty="0" smtClean="0"/>
              <a:t>Gradual progressive</a:t>
            </a:r>
          </a:p>
          <a:p>
            <a:r>
              <a:rPr lang="en-US" dirty="0" smtClean="0"/>
              <a:t>Associated with 5-10ml of </a:t>
            </a:r>
            <a:r>
              <a:rPr lang="en-US" dirty="0" err="1" smtClean="0"/>
              <a:t>mucoid</a:t>
            </a:r>
            <a:r>
              <a:rPr lang="en-US" dirty="0" smtClean="0"/>
              <a:t> expectoration</a:t>
            </a:r>
          </a:p>
          <a:p>
            <a:r>
              <a:rPr lang="en-US" dirty="0" smtClean="0"/>
              <a:t>No postural, diurnal or seasonal variation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0036"/>
            <a:ext cx="6172200" cy="48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5181600"/>
            <a:ext cx="8915400" cy="132343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endParaRPr lang="en-IN" sz="2400" dirty="0"/>
          </a:p>
          <a:p>
            <a:pPr algn="ctr"/>
            <a:r>
              <a:rPr lang="en-IN" sz="2800" b="1" dirty="0" smtClean="0">
                <a:solidFill>
                  <a:srgbClr val="FFFF00"/>
                </a:solidFill>
              </a:rPr>
              <a:t>AXIAL HRCT OF THE LUNGS SHOWING GROUND-GLASS OPACITIES WITH SEPTAL THICKENING(CRAZY PAVING</a:t>
            </a:r>
            <a:r>
              <a:rPr lang="en-IN" sz="2400" b="1" dirty="0" smtClean="0">
                <a:solidFill>
                  <a:srgbClr val="FFFF00"/>
                </a:solidFill>
              </a:rPr>
              <a:t>)</a:t>
            </a:r>
            <a:endParaRPr lang="en-IN" sz="2400" dirty="0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286000"/>
            <a:ext cx="11049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209800" y="1600200"/>
            <a:ext cx="5562600" cy="6858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09800" y="1676400"/>
            <a:ext cx="5410200" cy="18288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2918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4343400" cy="495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457200" y="4232564"/>
            <a:ext cx="1295400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983182" y="4232564"/>
            <a:ext cx="1163782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8655" y="5638800"/>
            <a:ext cx="8686800" cy="98488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IN" dirty="0"/>
          </a:p>
          <a:p>
            <a:r>
              <a:rPr lang="en-IN" sz="2000" b="1" dirty="0" smtClean="0">
                <a:solidFill>
                  <a:srgbClr val="FFFF00"/>
                </a:solidFill>
              </a:rPr>
              <a:t>  CORONAL &amp; SAGITTAL CT OF THE LUNGS SHOWING BILATERAL CRAZY-PAVING.</a:t>
            </a:r>
            <a:endParaRPr lang="en-IN" sz="2000" b="1" dirty="0">
              <a:solidFill>
                <a:srgbClr val="FFFF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533400"/>
            <a:ext cx="3667125" cy="4939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7713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32" y="76200"/>
            <a:ext cx="6019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111875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5181600"/>
            <a:ext cx="906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/>
              <a:t>Photograph of a colonial-era pavement street in Buenos Aires, Argentina (left), drawings </a:t>
            </a:r>
            <a:r>
              <a:rPr lang="en-IN" sz="2400" b="1" dirty="0" smtClean="0"/>
              <a:t>of the </a:t>
            </a:r>
            <a:r>
              <a:rPr lang="en-IN" sz="2400" b="1" dirty="0"/>
              <a:t>lungs (</a:t>
            </a:r>
            <a:r>
              <a:rPr lang="en-IN" sz="2400" b="1" dirty="0" err="1"/>
              <a:t>center</a:t>
            </a:r>
            <a:r>
              <a:rPr lang="en-IN" sz="2400" b="1" dirty="0"/>
              <a:t>) and lung tissue (top right), and close-up high-resolution CT scan (bottom right) </a:t>
            </a:r>
            <a:r>
              <a:rPr lang="en-IN" sz="2400" b="1" dirty="0" smtClean="0"/>
              <a:t>show the </a:t>
            </a:r>
            <a:r>
              <a:rPr lang="en-IN" sz="2400" b="1" dirty="0"/>
              <a:t>crazy-paving pattern.</a:t>
            </a:r>
          </a:p>
        </p:txBody>
      </p:sp>
    </p:spTree>
    <p:extLst>
      <p:ext uri="{BB962C8B-B14F-4D97-AF65-F5344CB8AC3E}">
        <p14:creationId xmlns="" xmlns:p14="http://schemas.microsoft.com/office/powerpoint/2010/main" val="397946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Differential diagnosis of crazy paving pattern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b="1" dirty="0" err="1" smtClean="0"/>
              <a:t>Sanguinous</a:t>
            </a:r>
            <a:endParaRPr lang="en-US" b="1" dirty="0" smtClean="0"/>
          </a:p>
          <a:p>
            <a:r>
              <a:rPr lang="en-US" dirty="0" smtClean="0"/>
              <a:t>ARDS</a:t>
            </a:r>
          </a:p>
          <a:p>
            <a:r>
              <a:rPr lang="en-US" dirty="0" smtClean="0"/>
              <a:t>Pulmonary hemorrhage</a:t>
            </a:r>
            <a:endParaRPr lang="en-US" b="1" dirty="0" smtClean="0"/>
          </a:p>
          <a:p>
            <a:pPr>
              <a:buNone/>
            </a:pPr>
            <a:r>
              <a:rPr lang="en-US" b="1" dirty="0" smtClean="0"/>
              <a:t>Infection</a:t>
            </a:r>
          </a:p>
          <a:p>
            <a:r>
              <a:rPr lang="en-US" dirty="0" err="1" smtClean="0"/>
              <a:t>Pneumocystis</a:t>
            </a:r>
            <a:r>
              <a:rPr lang="en-US" dirty="0" smtClean="0"/>
              <a:t> </a:t>
            </a:r>
            <a:r>
              <a:rPr lang="en-US" dirty="0" err="1" smtClean="0"/>
              <a:t>Jirovecii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Inhalation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Lipoid pneumonia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Neoplasm</a:t>
            </a:r>
          </a:p>
          <a:p>
            <a:r>
              <a:rPr lang="en-US" dirty="0" err="1" smtClean="0"/>
              <a:t>Bronchoalveolar</a:t>
            </a:r>
            <a:r>
              <a:rPr lang="en-US" dirty="0" smtClean="0"/>
              <a:t> carcinoma</a:t>
            </a:r>
          </a:p>
          <a:p>
            <a:pPr>
              <a:buNone/>
            </a:pPr>
            <a:r>
              <a:rPr lang="en-US" b="1" dirty="0" smtClean="0"/>
              <a:t>Idiopathic</a:t>
            </a:r>
          </a:p>
          <a:p>
            <a:r>
              <a:rPr lang="en-US" dirty="0" smtClean="0"/>
              <a:t>Pulmonary alveolar </a:t>
            </a:r>
            <a:r>
              <a:rPr lang="en-US" dirty="0" err="1" smtClean="0"/>
              <a:t>proteinosis</a:t>
            </a:r>
            <a:endParaRPr lang="en-US" dirty="0" smtClean="0"/>
          </a:p>
          <a:p>
            <a:r>
              <a:rPr lang="en-US" dirty="0" smtClean="0"/>
              <a:t>Non specific pneumonia</a:t>
            </a:r>
          </a:p>
          <a:p>
            <a:r>
              <a:rPr lang="en-US" dirty="0" smtClean="0"/>
              <a:t>Cryptogenic organizing pneumonia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5334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 smtClean="0">
                <a:solidFill>
                  <a:srgbClr val="FF0000"/>
                </a:solidFill>
              </a:rPr>
              <a:t>ARDS</a:t>
            </a:r>
            <a:r>
              <a:rPr lang="en-IN" sz="3600" b="1" dirty="0" smtClean="0">
                <a:solidFill>
                  <a:srgbClr val="FFFF00"/>
                </a:solidFill>
              </a:rPr>
              <a:t> </a:t>
            </a:r>
            <a:endParaRPr lang="en-IN" sz="36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752600"/>
            <a:ext cx="4114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POINTS IN FAVOUR </a:t>
            </a:r>
          </a:p>
          <a:p>
            <a:endParaRPr lang="en-IN" dirty="0"/>
          </a:p>
          <a:p>
            <a:pPr>
              <a:buFont typeface="Arial" pitchFamily="34" charset="0"/>
              <a:buChar char="•"/>
            </a:pPr>
            <a:r>
              <a:rPr lang="en-IN" sz="2400" b="1" dirty="0" smtClean="0"/>
              <a:t>GGO with interlobular and </a:t>
            </a:r>
            <a:r>
              <a:rPr lang="en-IN" sz="2400" b="1" dirty="0" err="1" smtClean="0"/>
              <a:t>intralobular</a:t>
            </a:r>
            <a:r>
              <a:rPr lang="en-IN" sz="2400" b="1" dirty="0" smtClean="0"/>
              <a:t> </a:t>
            </a:r>
            <a:r>
              <a:rPr lang="en-IN" sz="2400" b="1" dirty="0" err="1" smtClean="0"/>
              <a:t>septal</a:t>
            </a:r>
            <a:r>
              <a:rPr lang="en-IN" sz="2400" b="1" dirty="0" smtClean="0"/>
              <a:t> thickening</a:t>
            </a:r>
          </a:p>
          <a:p>
            <a:pPr>
              <a:buFont typeface="Arial" pitchFamily="34" charset="0"/>
              <a:buChar char="•"/>
            </a:pPr>
            <a:endParaRPr lang="en-IN" sz="2400" b="1" dirty="0" smtClean="0"/>
          </a:p>
          <a:p>
            <a:pPr>
              <a:buFont typeface="Arial" pitchFamily="34" charset="0"/>
              <a:buChar char="•"/>
            </a:pPr>
            <a:endParaRPr lang="en-IN" sz="2400" b="1" dirty="0" smtClean="0"/>
          </a:p>
          <a:p>
            <a:endParaRPr lang="en-IN" dirty="0"/>
          </a:p>
          <a:p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5486400" y="1600200"/>
            <a:ext cx="3352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POINTS AGAINST</a:t>
            </a:r>
          </a:p>
          <a:p>
            <a:endParaRPr lang="en-IN" dirty="0"/>
          </a:p>
          <a:p>
            <a:pPr marL="285750" indent="-285750">
              <a:buFont typeface="Arial" pitchFamily="34" charset="0"/>
              <a:buChar char="•"/>
            </a:pPr>
            <a:r>
              <a:rPr lang="en-IN" sz="2400" b="1" dirty="0" smtClean="0"/>
              <a:t>Chronic history</a:t>
            </a:r>
          </a:p>
          <a:p>
            <a:pPr marL="285750" indent="-285750"/>
            <a:endParaRPr lang="en-IN" sz="2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IN" sz="2400" b="1" dirty="0" smtClean="0"/>
              <a:t>Dense consolidation in dependent regions of lung</a:t>
            </a:r>
          </a:p>
          <a:p>
            <a:pPr marL="285750" indent="-285750">
              <a:buFont typeface="Arial" pitchFamily="34" charset="0"/>
              <a:buChar char="•"/>
            </a:pPr>
            <a:endParaRPr lang="en-IN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IN" sz="2400" b="1" dirty="0" smtClean="0"/>
              <a:t>Absence of pulmonary </a:t>
            </a:r>
            <a:r>
              <a:rPr lang="en-IN" sz="2400" b="1" dirty="0"/>
              <a:t>cysts of varying sizes and </a:t>
            </a:r>
            <a:r>
              <a:rPr lang="en-IN" sz="2400" b="1" dirty="0" err="1" smtClean="0"/>
              <a:t>bullae</a:t>
            </a:r>
            <a:endParaRPr lang="en-IN" sz="2400" b="1" dirty="0"/>
          </a:p>
          <a:p>
            <a:endParaRPr lang="en-IN" dirty="0" smtClean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49389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38100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solidFill>
                  <a:srgbClr val="FF0000"/>
                </a:solidFill>
              </a:rPr>
              <a:t>ACUTE INTERSTITIAL PNEUMONIA</a:t>
            </a:r>
          </a:p>
          <a:p>
            <a:pPr algn="ctr"/>
            <a:r>
              <a:rPr lang="en-IN" sz="2800" b="1" dirty="0" smtClean="0">
                <a:solidFill>
                  <a:srgbClr val="FF0000"/>
                </a:solidFill>
              </a:rPr>
              <a:t>       OR HAMMAN RICH SYNDROME</a:t>
            </a:r>
            <a:endParaRPr lang="en-IN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662545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POINTS IN FAVOUR</a:t>
            </a:r>
            <a:endParaRPr lang="en-IN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286000"/>
            <a:ext cx="2743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400" b="1" dirty="0"/>
              <a:t>GGO with interlobular and </a:t>
            </a:r>
            <a:r>
              <a:rPr lang="en-IN" sz="2400" b="1" dirty="0" err="1"/>
              <a:t>intralobular</a:t>
            </a:r>
            <a:r>
              <a:rPr lang="en-IN" sz="2400" b="1" dirty="0"/>
              <a:t> </a:t>
            </a:r>
            <a:r>
              <a:rPr lang="en-IN" sz="2400" b="1" dirty="0" err="1"/>
              <a:t>septal</a:t>
            </a:r>
            <a:r>
              <a:rPr lang="en-IN" sz="2400" b="1" dirty="0"/>
              <a:t> </a:t>
            </a:r>
            <a:r>
              <a:rPr lang="en-IN" sz="2400" b="1" dirty="0" smtClean="0"/>
              <a:t>thickening</a:t>
            </a:r>
          </a:p>
          <a:p>
            <a:pPr>
              <a:buFont typeface="Arial" pitchFamily="34" charset="0"/>
              <a:buChar char="•"/>
            </a:pPr>
            <a:endParaRPr lang="en-IN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166254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POINTS AGAINST</a:t>
            </a:r>
            <a:endParaRPr lang="en-IN" sz="24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00" y="2272144"/>
            <a:ext cx="3886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N" sz="2000" b="1" dirty="0" smtClean="0"/>
              <a:t>Chronic history</a:t>
            </a:r>
          </a:p>
          <a:p>
            <a:pPr marL="285750" indent="-285750"/>
            <a:endParaRPr lang="en-IN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IN" sz="2000" b="1" dirty="0" smtClean="0"/>
              <a:t>Absence of air space consolidation have a slight predilection towards the dependent portions</a:t>
            </a:r>
          </a:p>
          <a:p>
            <a:pPr marL="285750" indent="-285750">
              <a:buFont typeface="Arial" pitchFamily="34" charset="0"/>
              <a:buChar char="•"/>
            </a:pPr>
            <a:endParaRPr lang="en-IN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IN" sz="2000" b="1" dirty="0" smtClean="0"/>
              <a:t>Absence of traction </a:t>
            </a:r>
            <a:r>
              <a:rPr lang="en-IN" sz="2000" b="1" dirty="0" err="1" smtClean="0"/>
              <a:t>bronchiectasis</a:t>
            </a:r>
            <a:r>
              <a:rPr lang="en-IN" sz="2000" b="1" dirty="0" smtClean="0"/>
              <a:t> (can </a:t>
            </a:r>
            <a:r>
              <a:rPr lang="en-IN" sz="2000" b="1" dirty="0"/>
              <a:t>be seen in ~80% of </a:t>
            </a:r>
            <a:r>
              <a:rPr lang="en-IN" sz="2000" b="1" dirty="0" smtClean="0"/>
              <a:t>cases</a:t>
            </a:r>
            <a:r>
              <a:rPr lang="en-IN" sz="2000" b="1" dirty="0"/>
              <a:t> and correlates with disease </a:t>
            </a:r>
            <a:r>
              <a:rPr lang="en-IN" sz="2000" b="1" dirty="0" smtClean="0"/>
              <a:t>duration)</a:t>
            </a:r>
          </a:p>
          <a:p>
            <a:pPr marL="285750" indent="-285750">
              <a:buFont typeface="Arial" pitchFamily="34" charset="0"/>
              <a:buChar char="•"/>
            </a:pPr>
            <a:endParaRPr lang="en-IN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IN" sz="2000" b="1" dirty="0" smtClean="0"/>
              <a:t>Absence of lung </a:t>
            </a:r>
            <a:r>
              <a:rPr lang="en-IN" sz="2000" b="1" dirty="0" err="1" smtClean="0"/>
              <a:t>parenchymal</a:t>
            </a:r>
            <a:r>
              <a:rPr lang="en-IN" sz="2000" b="1" dirty="0" smtClean="0"/>
              <a:t> architectural distortion</a:t>
            </a:r>
            <a:endParaRPr lang="en-IN" sz="2400" b="1" dirty="0"/>
          </a:p>
        </p:txBody>
      </p:sp>
    </p:spTree>
    <p:extLst>
      <p:ext uri="{BB962C8B-B14F-4D97-AF65-F5344CB8AC3E}">
        <p14:creationId xmlns="" xmlns:p14="http://schemas.microsoft.com/office/powerpoint/2010/main" val="3809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4572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rgbClr val="FF0000"/>
                </a:solidFill>
              </a:rPr>
              <a:t>PULMONARY HAEMORRHAGE SYNDROMES</a:t>
            </a:r>
            <a:endParaRPr lang="en-IN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" y="1600199"/>
            <a:ext cx="3733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POINTS IN FAVOUR</a:t>
            </a:r>
            <a:r>
              <a:rPr lang="en-IN" b="1" dirty="0" smtClean="0">
                <a:solidFill>
                  <a:srgbClr val="FFFF00"/>
                </a:solidFill>
              </a:rPr>
              <a:t> </a:t>
            </a:r>
          </a:p>
          <a:p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533400" y="2246530"/>
            <a:ext cx="312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400" b="1" dirty="0"/>
              <a:t>GGO with interlobular and </a:t>
            </a:r>
            <a:r>
              <a:rPr lang="en-IN" sz="2400" b="1" dirty="0" err="1"/>
              <a:t>intralobular</a:t>
            </a:r>
            <a:r>
              <a:rPr lang="en-IN" sz="2400" b="1" dirty="0"/>
              <a:t> </a:t>
            </a:r>
            <a:r>
              <a:rPr lang="en-IN" sz="2400" b="1" dirty="0" err="1"/>
              <a:t>septal</a:t>
            </a:r>
            <a:r>
              <a:rPr lang="en-IN" sz="2400" b="1" dirty="0"/>
              <a:t> </a:t>
            </a:r>
            <a:r>
              <a:rPr lang="en-IN" sz="2400" b="1" dirty="0" smtClean="0"/>
              <a:t>thickening</a:t>
            </a:r>
            <a:endParaRPr lang="en-IN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62600" y="1600199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POINTS AGAINST</a:t>
            </a:r>
            <a:endParaRPr lang="en-IN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0" y="1969531"/>
            <a:ext cx="3810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dirty="0"/>
          </a:p>
          <a:p>
            <a:pPr>
              <a:buFont typeface="Arial" pitchFamily="34" charset="0"/>
              <a:buChar char="•"/>
            </a:pPr>
            <a:r>
              <a:rPr lang="en-IN" sz="2400" b="1" dirty="0" smtClean="0"/>
              <a:t>Absence of </a:t>
            </a:r>
            <a:r>
              <a:rPr lang="en-IN" sz="2400" b="1" dirty="0" err="1"/>
              <a:t>hemoptysis</a:t>
            </a:r>
            <a:r>
              <a:rPr lang="en-IN" sz="2400" b="1" dirty="0"/>
              <a:t>, </a:t>
            </a:r>
            <a:r>
              <a:rPr lang="en-IN" sz="2400" b="1" dirty="0" smtClean="0"/>
              <a:t>and </a:t>
            </a:r>
            <a:r>
              <a:rPr lang="en-IN" sz="2400" b="1" dirty="0" err="1"/>
              <a:t>anemia</a:t>
            </a:r>
            <a:r>
              <a:rPr lang="en-IN" sz="2400" b="1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1" y="3440347"/>
            <a:ext cx="3796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400" b="1" dirty="0" smtClean="0"/>
              <a:t>Absence of acute onset </a:t>
            </a:r>
            <a:r>
              <a:rPr lang="en-IN" sz="2400" b="1" dirty="0"/>
              <a:t>of </a:t>
            </a:r>
            <a:r>
              <a:rPr lang="en-IN" sz="2400" b="1" dirty="0" smtClean="0"/>
              <a:t>symptoms</a:t>
            </a:r>
            <a:endParaRPr lang="en-IN" sz="2400" b="1" dirty="0"/>
          </a:p>
        </p:txBody>
      </p:sp>
    </p:spTree>
    <p:extLst>
      <p:ext uri="{BB962C8B-B14F-4D97-AF65-F5344CB8AC3E}">
        <p14:creationId xmlns="" xmlns:p14="http://schemas.microsoft.com/office/powerpoint/2010/main" val="238023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Differential diagnosis of crazy paving pattern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b="1" dirty="0" err="1" smtClean="0"/>
              <a:t>Sanguinous</a:t>
            </a:r>
            <a:endParaRPr lang="en-US" b="1" dirty="0" smtClean="0"/>
          </a:p>
          <a:p>
            <a:r>
              <a:rPr lang="en-US" dirty="0" smtClean="0"/>
              <a:t>ARDS</a:t>
            </a:r>
          </a:p>
          <a:p>
            <a:r>
              <a:rPr lang="en-US" dirty="0" smtClean="0"/>
              <a:t>AIP</a:t>
            </a:r>
          </a:p>
          <a:p>
            <a:r>
              <a:rPr lang="en-US" dirty="0" smtClean="0"/>
              <a:t>Pulmonary hemorrhage</a:t>
            </a:r>
            <a:endParaRPr lang="en-US" b="1" dirty="0" smtClean="0"/>
          </a:p>
          <a:p>
            <a:pPr>
              <a:buNone/>
            </a:pPr>
            <a:r>
              <a:rPr lang="en-US" b="1" dirty="0" smtClean="0"/>
              <a:t>Infection</a:t>
            </a:r>
          </a:p>
          <a:p>
            <a:r>
              <a:rPr lang="en-US" dirty="0" err="1" smtClean="0"/>
              <a:t>Pneumocystis</a:t>
            </a:r>
            <a:r>
              <a:rPr lang="en-US" dirty="0" smtClean="0"/>
              <a:t> </a:t>
            </a:r>
            <a:r>
              <a:rPr lang="en-US" dirty="0" err="1" smtClean="0"/>
              <a:t>Jiroveci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Inhalation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Lipoid pneumonia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Neoplasm</a:t>
            </a:r>
          </a:p>
          <a:p>
            <a:r>
              <a:rPr lang="en-US" dirty="0" err="1" smtClean="0"/>
              <a:t>Bronchoalveolar</a:t>
            </a:r>
            <a:r>
              <a:rPr lang="en-US" dirty="0" smtClean="0"/>
              <a:t> carcinoma</a:t>
            </a:r>
          </a:p>
          <a:p>
            <a:pPr>
              <a:buNone/>
            </a:pPr>
            <a:r>
              <a:rPr lang="en-US" b="1" dirty="0" smtClean="0"/>
              <a:t>Idiopathic</a:t>
            </a:r>
          </a:p>
          <a:p>
            <a:r>
              <a:rPr lang="en-US" dirty="0" smtClean="0"/>
              <a:t>Pulmonary alveolar </a:t>
            </a:r>
            <a:r>
              <a:rPr lang="en-US" dirty="0" err="1" smtClean="0"/>
              <a:t>proteinosis</a:t>
            </a:r>
            <a:endParaRPr lang="en-US" dirty="0" smtClean="0"/>
          </a:p>
          <a:p>
            <a:r>
              <a:rPr lang="en-US" dirty="0" smtClean="0"/>
              <a:t>Non specific interstitial pneumonia</a:t>
            </a:r>
          </a:p>
          <a:p>
            <a:r>
              <a:rPr lang="en-US" dirty="0" smtClean="0"/>
              <a:t>Cryptogenic organizing pneumonia</a:t>
            </a:r>
            <a:endParaRPr lang="en-US" dirty="0"/>
          </a:p>
        </p:txBody>
      </p:sp>
      <p:pic>
        <p:nvPicPr>
          <p:cNvPr id="5" name="Picture 2" descr="https://cdn4.iconfinder.com/data/icons/toolbar-std-pack/512/delete-5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667000"/>
            <a:ext cx="381000" cy="381000"/>
          </a:xfrm>
          <a:prstGeom prst="rect">
            <a:avLst/>
          </a:prstGeom>
          <a:noFill/>
        </p:spPr>
      </p:pic>
      <p:pic>
        <p:nvPicPr>
          <p:cNvPr id="7" name="Picture 2" descr="https://cdn4.iconfinder.com/data/icons/toolbar-std-pack/512/delete-5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124200"/>
            <a:ext cx="381000" cy="381000"/>
          </a:xfrm>
          <a:prstGeom prst="rect">
            <a:avLst/>
          </a:prstGeom>
          <a:noFill/>
        </p:spPr>
      </p:pic>
      <p:pic>
        <p:nvPicPr>
          <p:cNvPr id="8" name="Picture 2" descr="https://cdn4.iconfinder.com/data/icons/toolbar-std-pack/512/delete-5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581400"/>
            <a:ext cx="38100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/>
          <a:lstStyle/>
          <a:p>
            <a:r>
              <a:rPr lang="en-US" b="1" dirty="0" smtClean="0"/>
              <a:t>How to proceed further?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b="1" dirty="0" err="1" smtClean="0"/>
              <a:t>Sanguinous</a:t>
            </a:r>
            <a:endParaRPr lang="en-US" b="1" dirty="0" smtClean="0"/>
          </a:p>
          <a:p>
            <a:r>
              <a:rPr lang="en-US" dirty="0" smtClean="0"/>
              <a:t>ARDS</a:t>
            </a:r>
          </a:p>
          <a:p>
            <a:r>
              <a:rPr lang="en-US" dirty="0" smtClean="0"/>
              <a:t>AIP</a:t>
            </a:r>
          </a:p>
          <a:p>
            <a:r>
              <a:rPr lang="en-US" dirty="0" smtClean="0"/>
              <a:t>Pulmonary hemorrhage</a:t>
            </a:r>
            <a:endParaRPr lang="en-US" b="1" dirty="0" smtClean="0"/>
          </a:p>
          <a:p>
            <a:pPr>
              <a:buNone/>
            </a:pPr>
            <a:r>
              <a:rPr lang="en-US" b="1" dirty="0" smtClean="0"/>
              <a:t>Infection</a:t>
            </a:r>
          </a:p>
          <a:p>
            <a:r>
              <a:rPr lang="en-US" dirty="0" err="1" smtClean="0"/>
              <a:t>Pneumocystis</a:t>
            </a:r>
            <a:r>
              <a:rPr lang="en-US" dirty="0" smtClean="0"/>
              <a:t> </a:t>
            </a:r>
            <a:r>
              <a:rPr lang="en-US" dirty="0" err="1" smtClean="0"/>
              <a:t>Jirovecii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Inhalation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Lipoid pneumonia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Neoplasm</a:t>
            </a:r>
          </a:p>
          <a:p>
            <a:r>
              <a:rPr lang="en-US" dirty="0" err="1" smtClean="0"/>
              <a:t>Bronchoalveolar</a:t>
            </a:r>
            <a:r>
              <a:rPr lang="en-US" dirty="0" smtClean="0"/>
              <a:t> carcinoma</a:t>
            </a:r>
          </a:p>
          <a:p>
            <a:pPr>
              <a:buNone/>
            </a:pPr>
            <a:r>
              <a:rPr lang="en-US" b="1" dirty="0" smtClean="0"/>
              <a:t>Idiopathic</a:t>
            </a:r>
          </a:p>
          <a:p>
            <a:r>
              <a:rPr lang="en-US" dirty="0" smtClean="0"/>
              <a:t>Pulmonary alveolar </a:t>
            </a:r>
            <a:r>
              <a:rPr lang="en-US" dirty="0" err="1" smtClean="0"/>
              <a:t>proteinosis</a:t>
            </a:r>
            <a:endParaRPr lang="en-US" dirty="0" smtClean="0"/>
          </a:p>
          <a:p>
            <a:r>
              <a:rPr lang="en-US" dirty="0" smtClean="0"/>
              <a:t>Non specific interstitial pneumonia</a:t>
            </a:r>
          </a:p>
          <a:p>
            <a:r>
              <a:rPr lang="en-US" dirty="0" smtClean="0"/>
              <a:t>COP</a:t>
            </a:r>
            <a:endParaRPr lang="en-US" dirty="0"/>
          </a:p>
        </p:txBody>
      </p:sp>
      <p:pic>
        <p:nvPicPr>
          <p:cNvPr id="5" name="Picture 2" descr="https://cdn4.iconfinder.com/data/icons/toolbar-std-pack/512/delete-5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667000"/>
            <a:ext cx="381000" cy="381000"/>
          </a:xfrm>
          <a:prstGeom prst="rect">
            <a:avLst/>
          </a:prstGeom>
          <a:noFill/>
        </p:spPr>
      </p:pic>
      <p:pic>
        <p:nvPicPr>
          <p:cNvPr id="7" name="Picture 2" descr="https://cdn4.iconfinder.com/data/icons/toolbar-std-pack/512/delete-5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124200"/>
            <a:ext cx="381000" cy="381000"/>
          </a:xfrm>
          <a:prstGeom prst="rect">
            <a:avLst/>
          </a:prstGeom>
          <a:noFill/>
        </p:spPr>
      </p:pic>
      <p:pic>
        <p:nvPicPr>
          <p:cNvPr id="8" name="Picture 2" descr="https://cdn4.iconfinder.com/data/icons/toolbar-std-pack/512/delete-5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581400"/>
            <a:ext cx="381000" cy="381000"/>
          </a:xfrm>
          <a:prstGeom prst="rect">
            <a:avLst/>
          </a:prstGeom>
          <a:noFill/>
        </p:spPr>
      </p:pic>
      <p:pic>
        <p:nvPicPr>
          <p:cNvPr id="9" name="Picture 2" descr="https://cdn4.iconfinder.com/data/icons/toolbar-std-pack/512/delete-5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5334000"/>
            <a:ext cx="381000" cy="381000"/>
          </a:xfrm>
          <a:prstGeom prst="rect">
            <a:avLst/>
          </a:prstGeom>
          <a:noFill/>
        </p:spPr>
      </p:pic>
      <p:pic>
        <p:nvPicPr>
          <p:cNvPr id="11" name="Picture 2" descr="https://cdn4.iconfinder.com/data/icons/toolbar-std-pack/512/delete-5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724400"/>
            <a:ext cx="38100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History of presenting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Fever</a:t>
            </a:r>
            <a:r>
              <a:rPr lang="en-US" dirty="0" smtClean="0"/>
              <a:t> was present on and off since 2 months.</a:t>
            </a:r>
          </a:p>
          <a:p>
            <a:r>
              <a:rPr lang="en-US" dirty="0" smtClean="0"/>
              <a:t>Low grade </a:t>
            </a:r>
          </a:p>
          <a:p>
            <a:r>
              <a:rPr lang="en-US" dirty="0" smtClean="0"/>
              <a:t>Intermittent type</a:t>
            </a:r>
          </a:p>
          <a:p>
            <a:r>
              <a:rPr lang="en-US" dirty="0" smtClean="0"/>
              <a:t>No diurnal variation</a:t>
            </a:r>
          </a:p>
          <a:p>
            <a:r>
              <a:rPr lang="en-US" dirty="0" smtClean="0"/>
              <a:t>Relieved by medications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Any other investigations needed?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/>
          <a:lstStyle/>
          <a:p>
            <a:r>
              <a:rPr lang="en-US" b="1" dirty="0" smtClean="0"/>
              <a:t>How to proceed further?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err="1" smtClean="0"/>
              <a:t>Bronchoscopy</a:t>
            </a:r>
            <a:endParaRPr lang="en-US" sz="5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37265" y="3276600"/>
            <a:ext cx="51969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2800" dirty="0" err="1" smtClean="0"/>
              <a:t>Bronchoalveolar</a:t>
            </a:r>
            <a:r>
              <a:rPr lang="en-US" sz="2800" dirty="0" smtClean="0"/>
              <a:t> </a:t>
            </a:r>
            <a:r>
              <a:rPr lang="en-US" sz="2800" dirty="0" err="1" smtClean="0"/>
              <a:t>lavage</a:t>
            </a:r>
            <a:r>
              <a:rPr lang="en-US" sz="2800" dirty="0" smtClean="0"/>
              <a:t> (BAL)</a:t>
            </a:r>
          </a:p>
          <a:p>
            <a:pPr algn="ctr"/>
            <a:endParaRPr lang="en-US" sz="2800" dirty="0" smtClean="0"/>
          </a:p>
          <a:p>
            <a:pPr algn="ctr">
              <a:buFont typeface="Arial" pitchFamily="34" charset="0"/>
              <a:buChar char="•"/>
            </a:pPr>
            <a:r>
              <a:rPr lang="en-US" sz="2800" dirty="0" err="1" smtClean="0"/>
              <a:t>Transbronchial</a:t>
            </a:r>
            <a:r>
              <a:rPr lang="en-US" sz="2800" dirty="0" smtClean="0"/>
              <a:t> lung biopsy (TBLB)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Pathological Discussion</a:t>
            </a:r>
            <a:endParaRPr lang="en-IN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5100" b="1" dirty="0" smtClean="0">
                <a:solidFill>
                  <a:schemeClr val="tx1"/>
                </a:solidFill>
              </a:rPr>
              <a:t>Dr Ruchi </a:t>
            </a:r>
            <a:r>
              <a:rPr lang="en-US" sz="5100" b="1" dirty="0" err="1" smtClean="0">
                <a:solidFill>
                  <a:schemeClr val="tx1"/>
                </a:solidFill>
              </a:rPr>
              <a:t>Agrawal</a:t>
            </a:r>
            <a:endParaRPr lang="en-US" sz="5100" b="1" dirty="0" smtClean="0">
              <a:solidFill>
                <a:schemeClr val="tx1"/>
              </a:solidFill>
            </a:endParaRPr>
          </a:p>
          <a:p>
            <a:r>
              <a:rPr lang="en-US" sz="2500" b="1" dirty="0" smtClean="0">
                <a:solidFill>
                  <a:schemeClr val="tx1"/>
                </a:solidFill>
              </a:rPr>
              <a:t>Senior Demonstrator</a:t>
            </a:r>
          </a:p>
          <a:p>
            <a:endParaRPr lang="en-US" sz="2500" b="1" dirty="0" smtClean="0">
              <a:solidFill>
                <a:schemeClr val="tx1"/>
              </a:solidFill>
            </a:endParaRPr>
          </a:p>
          <a:p>
            <a:r>
              <a:rPr lang="en-US" sz="2900" b="1" dirty="0" smtClean="0">
                <a:solidFill>
                  <a:schemeClr val="tx1"/>
                </a:solidFill>
              </a:rPr>
              <a:t>Under guidance</a:t>
            </a:r>
          </a:p>
          <a:p>
            <a:r>
              <a:rPr lang="en-US" sz="5100" b="1" dirty="0" smtClean="0">
                <a:solidFill>
                  <a:schemeClr val="tx1"/>
                </a:solidFill>
              </a:rPr>
              <a:t>Dr </a:t>
            </a:r>
            <a:r>
              <a:rPr lang="en-US" sz="5100" b="1" dirty="0" err="1" smtClean="0">
                <a:solidFill>
                  <a:schemeClr val="tx1"/>
                </a:solidFill>
              </a:rPr>
              <a:t>Dilip</a:t>
            </a:r>
            <a:r>
              <a:rPr lang="en-US" sz="5100" b="1" dirty="0" smtClean="0">
                <a:solidFill>
                  <a:schemeClr val="tx1"/>
                </a:solidFill>
              </a:rPr>
              <a:t> </a:t>
            </a:r>
            <a:r>
              <a:rPr lang="en-US" sz="5100" b="1" dirty="0" err="1" smtClean="0">
                <a:solidFill>
                  <a:schemeClr val="tx1"/>
                </a:solidFill>
              </a:rPr>
              <a:t>Ramrakhiani</a:t>
            </a:r>
            <a:endParaRPr lang="en-US" sz="5100" b="1" dirty="0" smtClean="0">
              <a:solidFill>
                <a:schemeClr val="tx1"/>
              </a:solidFill>
            </a:endParaRPr>
          </a:p>
          <a:p>
            <a:r>
              <a:rPr lang="en-US" sz="5100" b="1" dirty="0" smtClean="0">
                <a:solidFill>
                  <a:schemeClr val="tx1"/>
                </a:solidFill>
              </a:rPr>
              <a:t>Associate Professor</a:t>
            </a:r>
          </a:p>
          <a:p>
            <a:r>
              <a:rPr lang="en-US" sz="5100" b="1" dirty="0" smtClean="0">
                <a:solidFill>
                  <a:schemeClr val="tx1"/>
                </a:solidFill>
              </a:rPr>
              <a:t>Department of Pathology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Bronchoalveolar </a:t>
            </a:r>
            <a:r>
              <a:rPr lang="en-US" dirty="0" err="1" smtClean="0"/>
              <a:t>Lavage</a:t>
            </a:r>
            <a:r>
              <a:rPr lang="en-US" dirty="0" smtClean="0"/>
              <a:t> fluid</a:t>
            </a:r>
            <a:endParaRPr lang="en-IN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45719"/>
          </a:xfrm>
        </p:spPr>
        <p:txBody>
          <a:bodyPr>
            <a:normAutofit fontScale="25000" lnSpcReduction="20000"/>
          </a:bodyPr>
          <a:lstStyle/>
          <a:p>
            <a:endParaRPr lang="en-IN" dirty="0"/>
          </a:p>
        </p:txBody>
      </p:sp>
      <p:pic>
        <p:nvPicPr>
          <p:cNvPr id="7" name="Content Placeholder 4" descr="IMG_543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1221" t="31404" r="25723" b="35262"/>
          <a:stretch>
            <a:fillRect/>
          </a:stretch>
        </p:blipFill>
        <p:spPr>
          <a:xfrm>
            <a:off x="838200" y="762000"/>
            <a:ext cx="6299200" cy="3657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508720"/>
          </a:xfrm>
        </p:spPr>
        <p:txBody>
          <a:bodyPr>
            <a:normAutofit/>
          </a:bodyPr>
          <a:lstStyle/>
          <a:p>
            <a:r>
              <a:rPr lang="en-US" dirty="0" smtClean="0"/>
              <a:t>BAL sample from the patient showing abundant granular &amp; globular material with relative paucity of macrophages. (H&amp;E stain 400X)</a:t>
            </a:r>
            <a:br>
              <a:rPr lang="en-US" dirty="0" smtClean="0"/>
            </a:br>
            <a:endParaRPr lang="en-IN" dirty="0"/>
          </a:p>
        </p:txBody>
      </p:sp>
      <p:pic>
        <p:nvPicPr>
          <p:cNvPr id="7" name="Picture Placeholder 6" descr="cpc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792288" y="6126480"/>
            <a:ext cx="5486400" cy="45719"/>
          </a:xfrm>
        </p:spPr>
        <p:txBody>
          <a:bodyPr>
            <a:normAutofit fontScale="25000" lnSpcReduction="20000"/>
          </a:bodyPr>
          <a:lstStyle/>
          <a:p>
            <a:endParaRPr lang="en-IN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68560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pic>
        <p:nvPicPr>
          <p:cNvPr id="5" name="Picture Placeholder 4" descr="cpc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612774"/>
            <a:ext cx="5486400" cy="476044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085998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/>
              <a:t>Specimen from same patient with amorphous material showing strong PAS positivity. </a:t>
            </a:r>
          </a:p>
          <a:p>
            <a:pPr algn="just"/>
            <a:r>
              <a:rPr lang="en-US" sz="2000" b="1" dirty="0" smtClean="0"/>
              <a:t>(PAS stain 400X)</a:t>
            </a:r>
            <a:endParaRPr lang="en-IN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DIFFERENTIAL DIAGNOSIS</a:t>
            </a:r>
            <a:endParaRPr lang="en-IN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b="1" dirty="0" err="1" smtClean="0"/>
              <a:t>Amyloidosis</a:t>
            </a:r>
            <a:endParaRPr lang="en-US" b="1" dirty="0" smtClean="0"/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err="1" smtClean="0"/>
              <a:t>Amyloid</a:t>
            </a:r>
            <a:r>
              <a:rPr lang="en-US" dirty="0" smtClean="0"/>
              <a:t> – Waxy, smooth, non granular, focally deposited &amp; rarely seen in BAL.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Scalloped  edges of amorphous eosinophilic masses.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Congo red staining of masses show green birefringence under polarized light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Differentials continued……..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2) Organizing pneumonia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Granular debris in background but inflammatory cells (including </a:t>
            </a:r>
            <a:r>
              <a:rPr lang="en-US" dirty="0" err="1" smtClean="0"/>
              <a:t>neutrophils</a:t>
            </a:r>
            <a:r>
              <a:rPr lang="en-US" dirty="0" smtClean="0"/>
              <a:t>) usually predominate.</a:t>
            </a:r>
          </a:p>
          <a:p>
            <a:pPr>
              <a:buNone/>
            </a:pPr>
            <a:r>
              <a:rPr lang="en-US" b="1" dirty="0" smtClean="0"/>
              <a:t>3) </a:t>
            </a:r>
            <a:r>
              <a:rPr lang="en-US" b="1" dirty="0" err="1" smtClean="0"/>
              <a:t>Pneumocystis</a:t>
            </a:r>
            <a:r>
              <a:rPr lang="en-US" b="1" dirty="0" smtClean="0"/>
              <a:t> Jirovecii.</a:t>
            </a:r>
          </a:p>
          <a:p>
            <a:pPr>
              <a:buNone/>
            </a:pPr>
            <a:r>
              <a:rPr lang="en-US" b="1" dirty="0" smtClean="0"/>
              <a:t>4) Pulmonary alveolar proteinosis.</a:t>
            </a:r>
            <a:endParaRPr lang="en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Gross Appearance of fluid.</a:t>
            </a:r>
          </a:p>
          <a:p>
            <a:r>
              <a:rPr lang="en-US" dirty="0" smtClean="0"/>
              <a:t>Clinical &amp; radiological finding</a:t>
            </a:r>
            <a:r>
              <a:rPr lang="en-IN" dirty="0" smtClean="0"/>
              <a:t>s.</a:t>
            </a:r>
          </a:p>
          <a:p>
            <a:r>
              <a:rPr lang="en-US" dirty="0" smtClean="0"/>
              <a:t>Presence of abundant PAS positive extracellular material.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No history of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err="1" smtClean="0"/>
              <a:t>Hemoptysis</a:t>
            </a:r>
            <a:endParaRPr lang="en-US" dirty="0" smtClean="0"/>
          </a:p>
          <a:p>
            <a:r>
              <a:rPr lang="en-US" dirty="0" smtClean="0"/>
              <a:t>Chest pain</a:t>
            </a:r>
          </a:p>
          <a:p>
            <a:r>
              <a:rPr lang="en-US" dirty="0" smtClean="0"/>
              <a:t>Allergic rhinitis, </a:t>
            </a:r>
            <a:r>
              <a:rPr lang="en-US" dirty="0" err="1" smtClean="0"/>
              <a:t>Urticaria</a:t>
            </a:r>
            <a:endParaRPr lang="en-US" dirty="0" smtClean="0"/>
          </a:p>
          <a:p>
            <a:r>
              <a:rPr lang="en-US" dirty="0" smtClean="0"/>
              <a:t>Joint pains, photosensitivity</a:t>
            </a:r>
          </a:p>
          <a:p>
            <a:r>
              <a:rPr lang="en-US" dirty="0" smtClean="0"/>
              <a:t>Rashes</a:t>
            </a:r>
          </a:p>
          <a:p>
            <a:r>
              <a:rPr lang="en-US" dirty="0" smtClean="0"/>
              <a:t>Drug intake, Jaundice</a:t>
            </a:r>
          </a:p>
          <a:p>
            <a:r>
              <a:rPr lang="en-US" dirty="0" smtClean="0"/>
              <a:t>Palpitation</a:t>
            </a:r>
          </a:p>
          <a:p>
            <a:r>
              <a:rPr lang="en-US" dirty="0" smtClean="0"/>
              <a:t>Blood transfusion</a:t>
            </a:r>
          </a:p>
          <a:p>
            <a:r>
              <a:rPr lang="en-US" dirty="0" smtClean="0"/>
              <a:t>Trauma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History of presenting illness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41168"/>
            <a:ext cx="5486400" cy="504056"/>
          </a:xfrm>
        </p:spPr>
        <p:txBody>
          <a:bodyPr>
            <a:noAutofit/>
          </a:bodyPr>
          <a:lstStyle/>
          <a:p>
            <a:r>
              <a:rPr lang="en-US" dirty="0" smtClean="0"/>
              <a:t>TBLB demonstrate pink granular material filling the air spaces (H&amp;E stain 100X)</a:t>
            </a:r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26480"/>
            <a:ext cx="5486400" cy="45719"/>
          </a:xfrm>
        </p:spPr>
        <p:txBody>
          <a:bodyPr>
            <a:normAutofit fontScale="25000" lnSpcReduction="20000"/>
          </a:bodyPr>
          <a:lstStyle/>
          <a:p>
            <a:endParaRPr lang="en-IN" dirty="0"/>
          </a:p>
        </p:txBody>
      </p:sp>
      <p:pic>
        <p:nvPicPr>
          <p:cNvPr id="1026" name="Picture 2" descr="G:\cpc\cpc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41168"/>
            <a:ext cx="5486400" cy="1080120"/>
          </a:xfrm>
        </p:spPr>
        <p:txBody>
          <a:bodyPr>
            <a:normAutofit fontScale="90000"/>
          </a:bodyPr>
          <a:lstStyle/>
          <a:p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sz="2200" dirty="0" smtClean="0"/>
              <a:t>TBLB shows embedded clumps of dense eosinophilic globular material &amp; cholesterol clefts (H&amp;E stain 200X)  </a:t>
            </a:r>
            <a:r>
              <a:rPr lang="en-IN" sz="2200" b="0" dirty="0" smtClean="0"/>
              <a:t/>
            </a:r>
            <a:br>
              <a:rPr lang="en-IN" sz="2200" b="0" dirty="0" smtClean="0"/>
            </a:br>
            <a:endParaRPr lang="en-IN" sz="2200" b="0" dirty="0"/>
          </a:p>
        </p:txBody>
      </p:sp>
      <p:pic>
        <p:nvPicPr>
          <p:cNvPr id="5" name="Picture Placeholder 4" descr="cpc 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093296"/>
            <a:ext cx="5486400" cy="78904"/>
          </a:xfrm>
        </p:spPr>
        <p:txBody>
          <a:bodyPr>
            <a:normAutofit fontScale="25000" lnSpcReduction="20000"/>
          </a:bodyPr>
          <a:lstStyle/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364704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TBLB-PAS stain is positive &amp; highlights the granular nature of the intra alveolar accumulation</a:t>
            </a:r>
            <a:br>
              <a:rPr lang="en-US" sz="2200" dirty="0" smtClean="0"/>
            </a:br>
            <a:r>
              <a:rPr lang="en-US" sz="2200" dirty="0" smtClean="0"/>
              <a:t> (PAS stain 200X)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pic>
        <p:nvPicPr>
          <p:cNvPr id="8" name="Picture Placeholder 7" descr="cpc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792288" y="6309320"/>
            <a:ext cx="5486400" cy="72008"/>
          </a:xfrm>
        </p:spPr>
        <p:txBody>
          <a:bodyPr>
            <a:normAutofit fontScale="25000" lnSpcReduction="20000"/>
          </a:bodyPr>
          <a:lstStyle/>
          <a:p>
            <a:endParaRPr lang="en-IN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Differential diagnosis</a:t>
            </a:r>
            <a:endParaRPr lang="en-IN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Pulmonary edema.</a:t>
            </a:r>
            <a:endParaRPr lang="en-US" sz="2000" dirty="0" smtClean="0"/>
          </a:p>
          <a:p>
            <a:r>
              <a:rPr lang="en-US" dirty="0" err="1" smtClean="0"/>
              <a:t>Pneumocystis</a:t>
            </a:r>
            <a:r>
              <a:rPr lang="en-US" dirty="0" smtClean="0"/>
              <a:t> Jirovecii pneumonia</a:t>
            </a:r>
            <a:r>
              <a:rPr lang="en-US" sz="2000" dirty="0" smtClean="0"/>
              <a:t>.</a:t>
            </a:r>
          </a:p>
          <a:p>
            <a:r>
              <a:rPr lang="en-US" dirty="0" smtClean="0"/>
              <a:t>Pulmonary Alveolar Proteinosis.</a:t>
            </a:r>
            <a:endParaRPr lang="en-IN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Differentials continued…………</a:t>
            </a:r>
            <a:endParaRPr lang="en-IN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b="1" dirty="0" smtClean="0"/>
              <a:t>Pulmonary edema 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Pale pink </a:t>
            </a:r>
            <a:r>
              <a:rPr lang="en-US" dirty="0" err="1" smtClean="0"/>
              <a:t>homogeous</a:t>
            </a:r>
            <a:r>
              <a:rPr lang="en-US" dirty="0" smtClean="0"/>
              <a:t> fluid in air spaces.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Congestion.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Leakage of some RBC’s into air spaces.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Haemosiderin laden macrophages &amp; alveolar </a:t>
            </a:r>
            <a:r>
              <a:rPr lang="en-US" dirty="0" err="1" smtClean="0"/>
              <a:t>septal</a:t>
            </a:r>
            <a:r>
              <a:rPr lang="en-US" dirty="0" smtClean="0"/>
              <a:t> thickening &amp; fibrosis in long standing cases.</a:t>
            </a:r>
          </a:p>
          <a:p>
            <a:pPr marL="514350" indent="-514350">
              <a:buFont typeface="Wingdings" pitchFamily="2" charset="2"/>
              <a:buChar char="Ø"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Differentials continued…………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2) </a:t>
            </a:r>
            <a:r>
              <a:rPr lang="en-US" b="1" dirty="0" err="1" smtClean="0"/>
              <a:t>Pnemocystis</a:t>
            </a:r>
            <a:r>
              <a:rPr lang="en-US" b="1" dirty="0" smtClean="0"/>
              <a:t> Jirovecii.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Exudates are finely vacuolated &amp; foamy.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Significantly more inflammatory changes in background lung.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en-US" b="1" dirty="0" smtClean="0"/>
              <a:t>Presumptive Diagnosis:</a:t>
            </a:r>
            <a:r>
              <a:rPr lang="en-US" dirty="0" smtClean="0"/>
              <a:t> Pulmonary alveolar proteinosis.</a:t>
            </a:r>
          </a:p>
          <a:p>
            <a:r>
              <a:rPr lang="en-US" dirty="0" err="1" smtClean="0"/>
              <a:t>Pneumocystis</a:t>
            </a:r>
            <a:r>
              <a:rPr lang="en-US" dirty="0" smtClean="0"/>
              <a:t> Jirovecii Pneumonia to be excluded.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05000"/>
            <a:ext cx="8229600" cy="1143000"/>
          </a:xfrm>
        </p:spPr>
        <p:txBody>
          <a:bodyPr/>
          <a:lstStyle/>
          <a:p>
            <a:r>
              <a:rPr lang="en-US" b="1" dirty="0" smtClean="0"/>
              <a:t>	Diagnosis??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3"/>
          <p:cNvSpPr/>
          <p:nvPr/>
        </p:nvSpPr>
        <p:spPr>
          <a:xfrm>
            <a:off x="1043940" y="472441"/>
            <a:ext cx="2537460" cy="2346959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Minus 4"/>
          <p:cNvSpPr/>
          <p:nvPr/>
        </p:nvSpPr>
        <p:spPr>
          <a:xfrm rot="21300000">
            <a:off x="368856" y="2650497"/>
            <a:ext cx="8406288" cy="962646"/>
          </a:xfrm>
          <a:prstGeom prst="mathMinus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Group 5"/>
          <p:cNvGrpSpPr/>
          <p:nvPr/>
        </p:nvGrpSpPr>
        <p:grpSpPr>
          <a:xfrm>
            <a:off x="457200" y="3784092"/>
            <a:ext cx="3991025" cy="2464308"/>
            <a:chOff x="626529" y="3403091"/>
            <a:chExt cx="3991025" cy="2464308"/>
          </a:xfrm>
        </p:grpSpPr>
        <p:sp>
          <p:nvSpPr>
            <p:cNvPr id="7" name="Rectangle 6"/>
            <p:cNvSpPr/>
            <p:nvPr/>
          </p:nvSpPr>
          <p:spPr>
            <a:xfrm>
              <a:off x="626529" y="3403091"/>
              <a:ext cx="3991025" cy="24643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26529" y="3403091"/>
              <a:ext cx="3991025" cy="2464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u="sng" kern="1200" dirty="0" err="1" smtClean="0"/>
                <a:t>Pneumocystis</a:t>
              </a:r>
              <a:r>
                <a:rPr lang="en-US" sz="2400" b="1" u="sng" kern="1200" dirty="0" smtClean="0"/>
                <a:t> </a:t>
              </a:r>
              <a:r>
                <a:rPr lang="en-US" sz="2400" b="1" u="sng" dirty="0" err="1" smtClean="0"/>
                <a:t>Jirovecii</a:t>
              </a:r>
              <a:endParaRPr lang="en-US" sz="2400" b="1" u="sng" kern="1200" dirty="0" smtClean="0"/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1. Clinical H/O – Fever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2. </a:t>
              </a:r>
              <a:r>
                <a:rPr lang="en-US" sz="2400" dirty="0" smtClean="0"/>
                <a:t>HR</a:t>
              </a:r>
              <a:r>
                <a:rPr lang="en-US" sz="2400" kern="1200" dirty="0" smtClean="0"/>
                <a:t>CT – </a:t>
              </a:r>
              <a:r>
                <a:rPr lang="en-US" sz="2400" dirty="0" smtClean="0"/>
                <a:t>crazy paving pattern</a:t>
              </a:r>
              <a:endParaRPr lang="en-US" sz="2400" kern="1200" dirty="0" smtClean="0"/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3. BAL &amp; TBLB – PAS positive material</a:t>
              </a:r>
              <a:endParaRPr lang="en-US" sz="2400" kern="1200" dirty="0"/>
            </a:p>
          </p:txBody>
        </p:sp>
      </p:grpSp>
      <p:sp>
        <p:nvSpPr>
          <p:cNvPr id="9" name="Up Arrow 8"/>
          <p:cNvSpPr/>
          <p:nvPr/>
        </p:nvSpPr>
        <p:spPr>
          <a:xfrm>
            <a:off x="5234940" y="3352800"/>
            <a:ext cx="2537460" cy="2346959"/>
          </a:xfrm>
          <a:prstGeom prst="up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4681519"/>
              <a:satOff val="-5839"/>
              <a:lumOff val="1373"/>
              <a:alphaOff val="0"/>
            </a:schemeClr>
          </a:fillRef>
          <a:effectRef idx="0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Group 9"/>
          <p:cNvGrpSpPr/>
          <p:nvPr/>
        </p:nvGrpSpPr>
        <p:grpSpPr>
          <a:xfrm>
            <a:off x="4357122" y="431292"/>
            <a:ext cx="4329678" cy="2464308"/>
            <a:chOff x="3671318" y="0"/>
            <a:chExt cx="4329678" cy="2464308"/>
          </a:xfrm>
        </p:grpSpPr>
        <p:sp>
          <p:nvSpPr>
            <p:cNvPr id="11" name="Rectangle 10"/>
            <p:cNvSpPr/>
            <p:nvPr/>
          </p:nvSpPr>
          <p:spPr>
            <a:xfrm>
              <a:off x="3671318" y="0"/>
              <a:ext cx="4329678" cy="24643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3671318" y="0"/>
              <a:ext cx="4329678" cy="2464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u="sng" dirty="0" smtClean="0"/>
                <a:t>Pulmonary alveolar </a:t>
              </a:r>
              <a:r>
                <a:rPr lang="en-US" sz="2400" b="1" u="sng" dirty="0" err="1" smtClean="0"/>
                <a:t>proteinosis</a:t>
              </a:r>
              <a:endParaRPr lang="en-US" sz="2400" b="1" u="sng" kern="1200" dirty="0" smtClean="0"/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1. </a:t>
              </a:r>
              <a:r>
                <a:rPr lang="en-US" sz="2400" dirty="0" smtClean="0"/>
                <a:t>Clinical H/O – Fever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 smtClean="0"/>
                <a:t>2. HRCT – crazy paving pattern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 smtClean="0"/>
                <a:t>3. BAL &amp; TBLB – PAS positive material</a:t>
              </a:r>
              <a:endParaRPr lang="en-US" sz="2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47800" y="2768025"/>
            <a:ext cx="6172200" cy="584775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PJP staining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Microbiology discussion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N" b="1" dirty="0" smtClean="0">
                <a:solidFill>
                  <a:schemeClr val="tx1"/>
                </a:solidFill>
              </a:rPr>
              <a:t> DR SHIVRA BATRA</a:t>
            </a:r>
          </a:p>
          <a:p>
            <a:r>
              <a:rPr lang="en-IN" sz="2100" b="1" dirty="0" smtClean="0">
                <a:solidFill>
                  <a:schemeClr val="tx1"/>
                </a:solidFill>
              </a:rPr>
              <a:t>SENIOR  DEMONSTRATOR  MICROBIOLOGY  </a:t>
            </a:r>
          </a:p>
          <a:p>
            <a:endParaRPr lang="en-IN" sz="2000" b="1" dirty="0" smtClean="0">
              <a:solidFill>
                <a:schemeClr val="tx1"/>
              </a:solidFill>
            </a:endParaRPr>
          </a:p>
          <a:p>
            <a:r>
              <a:rPr lang="en-IN" sz="2000" b="1" dirty="0" smtClean="0">
                <a:solidFill>
                  <a:schemeClr val="tx1"/>
                </a:solidFill>
              </a:rPr>
              <a:t>UNDER  THE  GUIDANCE  OF</a:t>
            </a:r>
          </a:p>
          <a:p>
            <a:r>
              <a:rPr lang="en-IN" b="1" dirty="0" smtClean="0">
                <a:solidFill>
                  <a:schemeClr val="tx1"/>
                </a:solidFill>
              </a:rPr>
              <a:t> DR ARUNA VYAS</a:t>
            </a:r>
          </a:p>
          <a:p>
            <a:r>
              <a:rPr lang="en-IN" b="1" dirty="0" smtClean="0">
                <a:solidFill>
                  <a:schemeClr val="tx1"/>
                </a:solidFill>
              </a:rPr>
              <a:t>PROFESSOR  MICROBIOLOGY</a:t>
            </a:r>
            <a:endParaRPr lang="en-IN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Past medical history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Patient was taking anti-tubercular treatment* since past 2 months and had no relief in symptoms from same. </a:t>
            </a:r>
          </a:p>
          <a:p>
            <a:r>
              <a:rPr lang="en-US" dirty="0" smtClean="0"/>
              <a:t>No H/O of DM or other medical condition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IN" sz="3500" b="1" dirty="0" smtClean="0"/>
              <a:t>Specimen – </a:t>
            </a:r>
            <a:r>
              <a:rPr lang="en-IN" sz="3500" b="1" dirty="0" err="1" smtClean="0"/>
              <a:t>Broncho</a:t>
            </a:r>
            <a:r>
              <a:rPr lang="en-IN" sz="3500" b="1" dirty="0" smtClean="0"/>
              <a:t>-alveolar </a:t>
            </a:r>
            <a:r>
              <a:rPr lang="en-IN" sz="3500" b="1" dirty="0" err="1" smtClean="0"/>
              <a:t>lavage</a:t>
            </a:r>
            <a:r>
              <a:rPr lang="en-IN" sz="3500" b="1" dirty="0" smtClean="0"/>
              <a:t> (BAL</a:t>
            </a:r>
            <a:r>
              <a:rPr lang="en-IN" sz="3900" b="1" dirty="0" smtClean="0"/>
              <a:t>)</a:t>
            </a:r>
          </a:p>
          <a:p>
            <a:r>
              <a:rPr lang="en-IN" dirty="0" smtClean="0"/>
              <a:t>Gram staining - No microorganism</a:t>
            </a:r>
          </a:p>
          <a:p>
            <a:r>
              <a:rPr lang="en-IN" dirty="0" err="1" smtClean="0"/>
              <a:t>Pyogenic</a:t>
            </a:r>
            <a:r>
              <a:rPr lang="en-IN" dirty="0" smtClean="0"/>
              <a:t> culture – No microorganism grown</a:t>
            </a:r>
          </a:p>
          <a:p>
            <a:r>
              <a:rPr lang="en-IN" dirty="0" smtClean="0"/>
              <a:t>AFB staining - Negative</a:t>
            </a:r>
          </a:p>
          <a:p>
            <a:r>
              <a:rPr lang="en-IN" dirty="0" smtClean="0"/>
              <a:t>KOH mount for fungal elements - few </a:t>
            </a:r>
            <a:r>
              <a:rPr lang="en-IN" dirty="0" err="1" smtClean="0"/>
              <a:t>septated</a:t>
            </a:r>
            <a:r>
              <a:rPr lang="en-IN" dirty="0" smtClean="0"/>
              <a:t>  </a:t>
            </a:r>
            <a:r>
              <a:rPr lang="en-IN" dirty="0" err="1" smtClean="0"/>
              <a:t>hyphae</a:t>
            </a:r>
            <a:r>
              <a:rPr lang="en-IN" dirty="0" smtClean="0"/>
              <a:t>   </a:t>
            </a:r>
          </a:p>
          <a:p>
            <a:r>
              <a:rPr lang="en-IN" dirty="0" smtClean="0"/>
              <a:t>Fungal culture – </a:t>
            </a:r>
            <a:r>
              <a:rPr lang="en-IN" dirty="0" err="1" smtClean="0"/>
              <a:t>Aspergillus</a:t>
            </a:r>
            <a:r>
              <a:rPr lang="en-IN" dirty="0" smtClean="0"/>
              <a:t> Niger isolated</a:t>
            </a:r>
          </a:p>
          <a:p>
            <a:pPr lvl="0"/>
            <a:r>
              <a:rPr lang="en-IN" dirty="0" smtClean="0"/>
              <a:t>GMS stain for </a:t>
            </a:r>
            <a:r>
              <a:rPr lang="en-IN" dirty="0" err="1" smtClean="0"/>
              <a:t>Pneumocystis</a:t>
            </a:r>
            <a:r>
              <a:rPr lang="en-IN" dirty="0" smtClean="0"/>
              <a:t> </a:t>
            </a:r>
            <a:r>
              <a:rPr lang="en-IN" dirty="0" err="1" smtClean="0"/>
              <a:t>Jirovecii</a:t>
            </a:r>
            <a:r>
              <a:rPr lang="en-IN" dirty="0" smtClean="0"/>
              <a:t> - Negative for PJP</a:t>
            </a:r>
            <a:endParaRPr lang="en-US" b="1" u="sng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Investigations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257800"/>
            <a:ext cx="8229600" cy="1143000"/>
          </a:xfrm>
        </p:spPr>
        <p:txBody>
          <a:bodyPr>
            <a:normAutofit/>
          </a:bodyPr>
          <a:lstStyle/>
          <a:p>
            <a:r>
              <a:rPr lang="en-IN" sz="3200" b="1" dirty="0" err="1" smtClean="0"/>
              <a:t>Gomori’s</a:t>
            </a:r>
            <a:r>
              <a:rPr lang="en-IN" sz="3200" b="1" dirty="0" smtClean="0"/>
              <a:t> </a:t>
            </a:r>
            <a:r>
              <a:rPr lang="en-IN" sz="3200" b="1" dirty="0" err="1" smtClean="0"/>
              <a:t>methenamine</a:t>
            </a:r>
            <a:r>
              <a:rPr lang="en-IN" sz="3200" b="1" dirty="0" smtClean="0"/>
              <a:t> silver stain of BAL of our patient under 40X magnification</a:t>
            </a:r>
            <a:endParaRPr lang="en-IN" sz="3200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54691" y="6858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/>
              <a:t>Culture of BAL on SDA: isolated </a:t>
            </a:r>
            <a:r>
              <a:rPr lang="en-IN" b="1" dirty="0" err="1" smtClean="0"/>
              <a:t>Aspergillus</a:t>
            </a:r>
            <a:r>
              <a:rPr lang="en-IN" b="1" dirty="0" smtClean="0"/>
              <a:t> Niger</a:t>
            </a:r>
            <a:endParaRPr lang="en-IN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76800"/>
            <a:ext cx="5486400" cy="838200"/>
          </a:xfrm>
        </p:spPr>
        <p:txBody>
          <a:bodyPr/>
          <a:lstStyle/>
          <a:p>
            <a:pPr algn="ctr"/>
            <a:r>
              <a:rPr lang="en-IN" sz="2800" dirty="0" smtClean="0"/>
              <a:t>GMS stain for fungal </a:t>
            </a:r>
            <a:r>
              <a:rPr lang="en-IN" sz="2800" dirty="0" err="1" smtClean="0"/>
              <a:t>hyphae</a:t>
            </a:r>
            <a:endParaRPr lang="en-IN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 descr="C:\Users\DR SHIVRA BATRA\Desktop\New folder\PMC2580010_jkms-23-920-g00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533401"/>
            <a:ext cx="55626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46712" cy="1143000"/>
          </a:xfrm>
        </p:spPr>
        <p:txBody>
          <a:bodyPr>
            <a:noAutofit/>
          </a:bodyPr>
          <a:lstStyle/>
          <a:p>
            <a:pPr algn="ctr"/>
            <a:r>
              <a:rPr lang="en-IN" sz="2400" dirty="0" err="1" smtClean="0"/>
              <a:t>Gomori’s</a:t>
            </a:r>
            <a:r>
              <a:rPr lang="en-IN" sz="2400" dirty="0" smtClean="0"/>
              <a:t> </a:t>
            </a:r>
            <a:r>
              <a:rPr lang="en-IN" sz="2400" dirty="0" err="1" smtClean="0"/>
              <a:t>methenamine</a:t>
            </a:r>
            <a:r>
              <a:rPr lang="en-IN" sz="2400" dirty="0" smtClean="0"/>
              <a:t> silver stain showing cysts of </a:t>
            </a:r>
            <a:r>
              <a:rPr lang="en-IN" sz="2400" dirty="0" err="1" smtClean="0"/>
              <a:t>Pneumocystis</a:t>
            </a:r>
            <a:r>
              <a:rPr lang="en-IN" sz="2400" dirty="0" smtClean="0"/>
              <a:t> </a:t>
            </a:r>
            <a:r>
              <a:rPr lang="en-IN" sz="2400" dirty="0" err="1" smtClean="0"/>
              <a:t>Jirovecii</a:t>
            </a:r>
            <a:r>
              <a:rPr lang="en-IN" sz="2400" dirty="0" smtClean="0"/>
              <a:t> in an AIDS patient</a:t>
            </a:r>
            <a:endParaRPr lang="en-IN" sz="2400" dirty="0"/>
          </a:p>
        </p:txBody>
      </p:sp>
      <p:pic>
        <p:nvPicPr>
          <p:cNvPr id="2050" name="Picture 2" descr="C:\Users\DR SHIVRA BATRA\Desktop\New folder\Pneumocystis_carinii_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432" r="5432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Pulmonary alveolar </a:t>
            </a:r>
            <a:r>
              <a:rPr lang="en-US" b="1" dirty="0" err="1" smtClean="0">
                <a:solidFill>
                  <a:srgbClr val="FF0000"/>
                </a:solidFill>
              </a:rPr>
              <a:t>proteinosis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? Secondary fungal infection with </a:t>
            </a:r>
            <a:r>
              <a:rPr lang="en-US" b="1" dirty="0" err="1" smtClean="0">
                <a:solidFill>
                  <a:srgbClr val="FF0000"/>
                </a:solidFill>
              </a:rPr>
              <a:t>Aspergillus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niger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Serum </a:t>
            </a:r>
            <a:r>
              <a:rPr lang="en-US" b="1" dirty="0" err="1" smtClean="0">
                <a:solidFill>
                  <a:srgbClr val="FF0000"/>
                </a:solidFill>
              </a:rPr>
              <a:t>galactomannan</a:t>
            </a:r>
            <a:r>
              <a:rPr lang="en-US" b="1" dirty="0" smtClean="0">
                <a:solidFill>
                  <a:srgbClr val="FF0000"/>
                </a:solidFill>
              </a:rPr>
              <a:t> &lt;0.5 index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Final 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Pulmonary alveolar </a:t>
            </a:r>
            <a:r>
              <a:rPr lang="en-US" b="1" dirty="0" err="1" smtClean="0">
                <a:solidFill>
                  <a:srgbClr val="FF0000"/>
                </a:solidFill>
              </a:rPr>
              <a:t>proteinosis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With Fungal colonization</a:t>
            </a:r>
          </a:p>
          <a:p>
            <a:pPr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Pulmonary alveolar </a:t>
            </a:r>
            <a:r>
              <a:rPr lang="en-US" b="1" dirty="0" err="1" smtClean="0"/>
              <a:t>proteinosis</a:t>
            </a:r>
            <a:r>
              <a:rPr lang="en-US" b="1" dirty="0" smtClean="0"/>
              <a:t> (PAP)/ Pulmonary alveolar </a:t>
            </a:r>
            <a:r>
              <a:rPr lang="en-US" b="1" dirty="0" err="1" smtClean="0"/>
              <a:t>phospholipoproteinosis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A rare lung disorder of unknown etiology characterized by alveolar filling with </a:t>
            </a:r>
            <a:r>
              <a:rPr lang="en-US" b="1" u="sng" dirty="0" err="1" smtClean="0"/>
              <a:t>floccular</a:t>
            </a:r>
            <a:r>
              <a:rPr lang="en-US" b="1" u="sng" dirty="0" smtClean="0"/>
              <a:t> material that stains positive using the PAS method</a:t>
            </a:r>
            <a:r>
              <a:rPr lang="en-US" dirty="0" smtClean="0"/>
              <a:t> &amp; derived from surfactant phospholipids and protein components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Types of PAP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Primary (idiopathic) 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Secondary</a:t>
            </a:r>
          </a:p>
          <a:p>
            <a:pPr marL="514350" indent="-514350"/>
            <a:r>
              <a:rPr lang="en-US" dirty="0" smtClean="0"/>
              <a:t>Hematologic malignancies </a:t>
            </a:r>
          </a:p>
          <a:p>
            <a:pPr marL="514350" indent="-514350"/>
            <a:r>
              <a:rPr lang="en-US" dirty="0" smtClean="0"/>
              <a:t>Inhalation of mineral dusts such as silica, titanium oxide, aluminum, indium-tin oxide and insecticides</a:t>
            </a:r>
          </a:p>
          <a:p>
            <a:pPr marL="514350" indent="-514350"/>
            <a:r>
              <a:rPr lang="en-US" dirty="0" smtClean="0"/>
              <a:t>AIDS</a:t>
            </a:r>
          </a:p>
          <a:p>
            <a:pPr marL="514350" indent="-514350"/>
            <a:r>
              <a:rPr lang="en-US" dirty="0" err="1" smtClean="0"/>
              <a:t>Niemann</a:t>
            </a:r>
            <a:r>
              <a:rPr lang="en-US" dirty="0" smtClean="0"/>
              <a:t>-Pick disease</a:t>
            </a:r>
          </a:p>
          <a:p>
            <a:pPr marL="514350" indent="-514350"/>
            <a:r>
              <a:rPr lang="en-US" dirty="0" err="1" smtClean="0"/>
              <a:t>Myelodysplastic</a:t>
            </a:r>
            <a:r>
              <a:rPr lang="en-US" dirty="0" smtClean="0"/>
              <a:t> syndrome</a:t>
            </a:r>
          </a:p>
          <a:p>
            <a:pPr marL="514350" indent="-514350"/>
            <a:r>
              <a:rPr lang="en-US" dirty="0" err="1" smtClean="0"/>
              <a:t>Leflunomide</a:t>
            </a:r>
            <a:r>
              <a:rPr lang="en-US" dirty="0" smtClean="0"/>
              <a:t> - Case report (disease-modifying </a:t>
            </a:r>
            <a:r>
              <a:rPr lang="en-US" dirty="0" err="1" smtClean="0"/>
              <a:t>antirheumatic</a:t>
            </a:r>
            <a:r>
              <a:rPr lang="en-US" dirty="0" smtClean="0"/>
              <a:t> arthritis therapy)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3. Congenital</a:t>
            </a:r>
            <a:endParaRPr lang="en-US" dirty="0"/>
          </a:p>
        </p:txBody>
      </p:sp>
      <p:pic>
        <p:nvPicPr>
          <p:cNvPr id="4" name="Picture 2" descr="https://cdn4.iconfinder.com/data/icons/toolbar-std-pack/512/delete-5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6019800"/>
            <a:ext cx="381000" cy="381000"/>
          </a:xfrm>
          <a:prstGeom prst="rect">
            <a:avLst/>
          </a:prstGeom>
          <a:noFill/>
        </p:spPr>
      </p:pic>
      <p:pic>
        <p:nvPicPr>
          <p:cNvPr id="5" name="Picture 2" descr="https://cdn4.iconfinder.com/data/icons/toolbar-std-pack/512/delete-5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362200"/>
            <a:ext cx="38100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Personal history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 smoker</a:t>
            </a:r>
          </a:p>
          <a:p>
            <a:r>
              <a:rPr lang="en-US" dirty="0" smtClean="0"/>
              <a:t>Non alcoholic</a:t>
            </a:r>
          </a:p>
          <a:p>
            <a:r>
              <a:rPr lang="en-US" dirty="0" smtClean="0"/>
              <a:t>Unmarried </a:t>
            </a:r>
          </a:p>
          <a:p>
            <a:r>
              <a:rPr lang="en-US" dirty="0" smtClean="0"/>
              <a:t>Student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Wrestling was his hobby</a:t>
            </a:r>
          </a:p>
          <a:p>
            <a:r>
              <a:rPr lang="en-US" dirty="0" smtClean="0"/>
              <a:t>Normal sleep, appetite, bowel and bladder habits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PAP: Symptoms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Cough 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Dyspnoea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Fatigue and malaise</a:t>
            </a:r>
          </a:p>
          <a:p>
            <a:r>
              <a:rPr lang="en-US" dirty="0" smtClean="0"/>
              <a:t>Weight loss</a:t>
            </a:r>
          </a:p>
          <a:p>
            <a:r>
              <a:rPr lang="en-US" dirty="0" smtClean="0"/>
              <a:t>Intermittent low-grade fever and/or night sweats</a:t>
            </a:r>
          </a:p>
          <a:p>
            <a:r>
              <a:rPr lang="en-US" dirty="0" err="1" smtClean="0"/>
              <a:t>Pleuritic</a:t>
            </a:r>
            <a:r>
              <a:rPr lang="en-US" dirty="0" smtClean="0"/>
              <a:t> chest pain</a:t>
            </a:r>
          </a:p>
          <a:p>
            <a:r>
              <a:rPr lang="en-US" dirty="0" smtClean="0"/>
              <a:t>Cyanosis (rare)</a:t>
            </a:r>
          </a:p>
          <a:p>
            <a:r>
              <a:rPr lang="en-US" dirty="0" err="1" smtClean="0"/>
              <a:t>Hemoptysis</a:t>
            </a:r>
            <a:r>
              <a:rPr lang="en-US" dirty="0" smtClean="0"/>
              <a:t> (rare) 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PAP: Complications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Secondary lung infections: </a:t>
            </a:r>
            <a:r>
              <a:rPr lang="en-US" dirty="0" err="1" smtClean="0"/>
              <a:t>Aspergillus</a:t>
            </a:r>
            <a:r>
              <a:rPr lang="en-US" dirty="0" smtClean="0"/>
              <a:t>, </a:t>
            </a:r>
            <a:r>
              <a:rPr lang="en-US" dirty="0" err="1" smtClean="0"/>
              <a:t>Nocardia</a:t>
            </a:r>
            <a:r>
              <a:rPr lang="en-US" dirty="0" smtClean="0"/>
              <a:t>, PJP, </a:t>
            </a:r>
            <a:r>
              <a:rPr lang="en-US" dirty="0" err="1" smtClean="0"/>
              <a:t>Mycobacteria</a:t>
            </a:r>
            <a:endParaRPr lang="en-US" dirty="0" smtClean="0"/>
          </a:p>
          <a:p>
            <a:r>
              <a:rPr lang="en-US" dirty="0" smtClean="0"/>
              <a:t>Pulmonary fibrosis</a:t>
            </a:r>
          </a:p>
          <a:p>
            <a:r>
              <a:rPr lang="en-US" dirty="0" smtClean="0"/>
              <a:t>Respiratory failure &amp; </a:t>
            </a:r>
            <a:r>
              <a:rPr lang="en-US" dirty="0" err="1" smtClean="0"/>
              <a:t>cor</a:t>
            </a:r>
            <a:r>
              <a:rPr lang="en-US" dirty="0" smtClean="0"/>
              <a:t> </a:t>
            </a:r>
            <a:r>
              <a:rPr lang="en-US" dirty="0" err="1" smtClean="0"/>
              <a:t>pulmonale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PAP: Examination findings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Fine end-</a:t>
            </a:r>
            <a:r>
              <a:rPr lang="en-US" b="1" dirty="0" err="1" smtClean="0">
                <a:solidFill>
                  <a:srgbClr val="FF0000"/>
                </a:solidFill>
              </a:rPr>
              <a:t>inspiratory</a:t>
            </a:r>
            <a:r>
              <a:rPr lang="en-US" b="1" dirty="0" smtClean="0">
                <a:solidFill>
                  <a:srgbClr val="FF0000"/>
                </a:solidFill>
              </a:rPr>
              <a:t> crackles</a:t>
            </a:r>
          </a:p>
          <a:p>
            <a:r>
              <a:rPr lang="en-US" dirty="0" smtClean="0"/>
              <a:t>Clubbing (25%)</a:t>
            </a:r>
          </a:p>
          <a:p>
            <a:r>
              <a:rPr lang="en-US" dirty="0" smtClean="0"/>
              <a:t>Cyanosis (20%)</a:t>
            </a:r>
          </a:p>
          <a:p>
            <a:r>
              <a:rPr lang="en-US" dirty="0" smtClean="0"/>
              <a:t>Pulmonary hypertension and </a:t>
            </a:r>
            <a:r>
              <a:rPr lang="en-US" dirty="0" err="1" smtClean="0"/>
              <a:t>cor</a:t>
            </a:r>
            <a:r>
              <a:rPr lang="en-US" dirty="0" smtClean="0"/>
              <a:t> </a:t>
            </a:r>
            <a:r>
              <a:rPr lang="en-US" dirty="0" err="1" smtClean="0"/>
              <a:t>pulmonale</a:t>
            </a:r>
            <a:r>
              <a:rPr lang="en-US" dirty="0" smtClean="0"/>
              <a:t> (rare)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Chest X ray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Reveals bilateral symmetric alveolar opacities located centrally in mid and lower lung zones, often in a </a:t>
            </a:r>
            <a:r>
              <a:rPr lang="en-US" b="1" dirty="0" smtClean="0">
                <a:solidFill>
                  <a:srgbClr val="FF0000"/>
                </a:solidFill>
              </a:rPr>
              <a:t>"bat wing" distribution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HRCT findings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Crazy paving pattern – ground glass haziness and interlobular </a:t>
            </a:r>
            <a:r>
              <a:rPr lang="en-US" dirty="0" err="1" smtClean="0"/>
              <a:t>septal</a:t>
            </a:r>
            <a:r>
              <a:rPr lang="en-US" dirty="0" smtClean="0"/>
              <a:t> thickening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1234" y="304800"/>
            <a:ext cx="3764877" cy="156966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Patient with suspected PAP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b="1" dirty="0" smtClean="0"/>
              <a:t>Clinical manifestations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b="1" dirty="0" smtClean="0"/>
              <a:t>Elevated LDH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b="1" dirty="0" smtClean="0"/>
              <a:t>Abnormal chest radiograph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10865" y="2433935"/>
            <a:ext cx="2937535" cy="46166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HRCT: typical findings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42924" y="3348335"/>
            <a:ext cx="3319435" cy="46166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Fiberoptic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bronchoscopy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19400" y="4262735"/>
            <a:ext cx="4146071" cy="46166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Bronchoalveolar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lavage</a:t>
            </a:r>
            <a:r>
              <a:rPr lang="en-US" sz="2400" b="1" dirty="0" smtClean="0"/>
              <a:t> &amp; TBLB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6015335"/>
            <a:ext cx="3438827" cy="46166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Open or VATS lung biopsy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70182" y="6019800"/>
            <a:ext cx="2297360" cy="46166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Diagnosis of PAP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89440" y="5162490"/>
            <a:ext cx="1473160" cy="40011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PAS staining</a:t>
            </a:r>
            <a:endParaRPr lang="en-US" sz="2000" b="1" dirty="0"/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4457700" y="4914900"/>
            <a:ext cx="3810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743200" y="5105400"/>
            <a:ext cx="38862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2286000" y="5562600"/>
            <a:ext cx="9144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6172994" y="5561806"/>
            <a:ext cx="9144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4382294" y="2170906"/>
            <a:ext cx="5334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4420394" y="3123406"/>
            <a:ext cx="4572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4420394" y="4037806"/>
            <a:ext cx="4572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81800" y="5486400"/>
            <a:ext cx="93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Positive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299423" y="5486400"/>
            <a:ext cx="1027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Negative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Treatment of PAP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www.researchgate.net/profile/Ajmal_Khan7/publication/51054353/viewer/AS:103387953631239@1401661017656/background/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1524000"/>
            <a:ext cx="8086725" cy="516553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5562600" y="4876800"/>
            <a:ext cx="14478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ABG before and after the segmental lung </a:t>
            </a:r>
            <a:r>
              <a:rPr lang="en-US" b="1" dirty="0" err="1" smtClean="0"/>
              <a:t>lavage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b="1" dirty="0" smtClean="0"/>
              <a:t>After</a:t>
            </a:r>
          </a:p>
          <a:p>
            <a:r>
              <a:rPr lang="en-US" dirty="0" smtClean="0"/>
              <a:t>ph- 7.40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pO2- 66 mm Hg</a:t>
            </a:r>
          </a:p>
          <a:p>
            <a:r>
              <a:rPr lang="en-US" dirty="0" smtClean="0"/>
              <a:t>pCO2- 40 mm Hg</a:t>
            </a:r>
          </a:p>
          <a:p>
            <a:r>
              <a:rPr lang="en-US" dirty="0" smtClean="0"/>
              <a:t>HCO3- 24 mm Hg</a:t>
            </a:r>
          </a:p>
          <a:p>
            <a:r>
              <a:rPr lang="en-US" dirty="0" smtClean="0"/>
              <a:t>SpO2- 93%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A-a –  35.8mm Hg</a:t>
            </a:r>
          </a:p>
          <a:p>
            <a:pPr algn="ctr">
              <a:buNone/>
            </a:pPr>
            <a:endParaRPr lang="en-US" b="1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b="1" dirty="0" smtClean="0"/>
              <a:t>Before</a:t>
            </a:r>
          </a:p>
          <a:p>
            <a:r>
              <a:rPr lang="en-US" dirty="0" smtClean="0"/>
              <a:t>ph- 7.39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pO2- 56 mm Hg</a:t>
            </a:r>
          </a:p>
          <a:p>
            <a:r>
              <a:rPr lang="en-US" dirty="0" smtClean="0"/>
              <a:t>pCO2- 41 mm Hg</a:t>
            </a:r>
          </a:p>
          <a:p>
            <a:r>
              <a:rPr lang="en-US" dirty="0" smtClean="0"/>
              <a:t>HCO3- 25 mm Hg</a:t>
            </a:r>
          </a:p>
          <a:p>
            <a:r>
              <a:rPr lang="en-US" dirty="0" smtClean="0"/>
              <a:t>SpO2- 90%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A-a – 44.6 mm Hg</a:t>
            </a:r>
          </a:p>
          <a:p>
            <a:pPr>
              <a:buNone/>
            </a:pPr>
            <a:r>
              <a:rPr lang="en-US" dirty="0" smtClean="0"/>
              <a:t>		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3581400" y="1828800"/>
            <a:ext cx="914400" cy="1524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785" b="10768"/>
          <a:stretch>
            <a:fillRect/>
          </a:stretch>
        </p:blipFill>
        <p:spPr bwMode="auto">
          <a:xfrm>
            <a:off x="4566434" y="914400"/>
            <a:ext cx="450136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5486400"/>
            <a:ext cx="2743200" cy="13716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(10/5/2016)</a:t>
            </a: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b="20946"/>
          <a:stretch>
            <a:fillRect/>
          </a:stretch>
        </p:blipFill>
        <p:spPr bwMode="auto">
          <a:xfrm>
            <a:off x="17586" y="914402"/>
            <a:ext cx="4554414" cy="480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5486400"/>
            <a:ext cx="2895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(10/2/2016)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228600"/>
            <a:ext cx="3064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After 3 months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Take home message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all pneumonias are tuberculosis</a:t>
            </a:r>
          </a:p>
          <a:p>
            <a:r>
              <a:rPr lang="en-US" dirty="0" smtClean="0"/>
              <a:t>In case of non-responding patient, review the diagnosis</a:t>
            </a:r>
          </a:p>
          <a:p>
            <a:r>
              <a:rPr lang="en-US" dirty="0" err="1" smtClean="0"/>
              <a:t>Bronchoscopy</a:t>
            </a:r>
            <a:r>
              <a:rPr lang="en-US" dirty="0" smtClean="0"/>
              <a:t> is a useful tool to achieve the diagnosis and also for treatment in selected diseases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Family history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Brother died of tuberculosis 2 years back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Thank you for your kind attention &amp; participation!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10685</TotalTime>
  <Words>2230</Words>
  <Application>Microsoft Office PowerPoint</Application>
  <PresentationFormat>On-screen Show (4:3)</PresentationFormat>
  <Paragraphs>512</Paragraphs>
  <Slides>90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Office Theme</vt:lpstr>
      <vt:lpstr> CPC case Department: Respiratory Medicine 10th June 2016 </vt:lpstr>
      <vt:lpstr>Presenting complaints</vt:lpstr>
      <vt:lpstr>History of presenting illness</vt:lpstr>
      <vt:lpstr>History of presenting illness</vt:lpstr>
      <vt:lpstr>History of presenting illness</vt:lpstr>
      <vt:lpstr>History of presenting illness</vt:lpstr>
      <vt:lpstr>Past medical history</vt:lpstr>
      <vt:lpstr>Personal history</vt:lpstr>
      <vt:lpstr>Family history</vt:lpstr>
      <vt:lpstr>Examination findings</vt:lpstr>
      <vt:lpstr>Slide 11</vt:lpstr>
      <vt:lpstr>Slide 12</vt:lpstr>
      <vt:lpstr>Slide 13</vt:lpstr>
      <vt:lpstr>Other system examination</vt:lpstr>
      <vt:lpstr>Investigations</vt:lpstr>
      <vt:lpstr>Investigations</vt:lpstr>
      <vt:lpstr>Investigations</vt:lpstr>
      <vt:lpstr>Slide 18</vt:lpstr>
      <vt:lpstr>Summary </vt:lpstr>
      <vt:lpstr>??</vt:lpstr>
      <vt:lpstr>Differential diagnosis</vt:lpstr>
      <vt:lpstr>Slide 22</vt:lpstr>
      <vt:lpstr>Slide 23</vt:lpstr>
      <vt:lpstr>Slide 24</vt:lpstr>
      <vt:lpstr>Differential diagnosis</vt:lpstr>
      <vt:lpstr>Slide 26</vt:lpstr>
      <vt:lpstr>Slide 27</vt:lpstr>
      <vt:lpstr>Slide 28</vt:lpstr>
      <vt:lpstr>Differential diagnosis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Differential diagnosis of crazy paving pattern </vt:lpstr>
      <vt:lpstr>Slide 44</vt:lpstr>
      <vt:lpstr>Slide 45</vt:lpstr>
      <vt:lpstr>Slide 46</vt:lpstr>
      <vt:lpstr>Differential diagnosis of crazy paving pattern </vt:lpstr>
      <vt:lpstr>How to proceed further?</vt:lpstr>
      <vt:lpstr>Differential diagnosis</vt:lpstr>
      <vt:lpstr>Any other investigations needed?</vt:lpstr>
      <vt:lpstr>How to proceed further?</vt:lpstr>
      <vt:lpstr>Bronchoscopy</vt:lpstr>
      <vt:lpstr>Pathological Discussion</vt:lpstr>
      <vt:lpstr>Bronchoalveolar Lavage fluid</vt:lpstr>
      <vt:lpstr>BAL sample from the patient showing abundant granular &amp; globular material with relative paucity of macrophages. (H&amp;E stain 400X) </vt:lpstr>
      <vt:lpstr>Slide 56</vt:lpstr>
      <vt:lpstr>DIFFERENTIAL DIAGNOSIS</vt:lpstr>
      <vt:lpstr>Differentials continued……..</vt:lpstr>
      <vt:lpstr>Summary</vt:lpstr>
      <vt:lpstr>TBLB demonstrate pink granular material filling the air spaces (H&amp;E stain 100X)</vt:lpstr>
      <vt:lpstr>  TBLB shows embedded clumps of dense eosinophilic globular material &amp; cholesterol clefts (H&amp;E stain 200X)   </vt:lpstr>
      <vt:lpstr>TBLB-PAS stain is positive &amp; highlights the granular nature of the intra alveolar accumulation  (PAS stain 200X) </vt:lpstr>
      <vt:lpstr>Differential diagnosis</vt:lpstr>
      <vt:lpstr>Differentials continued…………</vt:lpstr>
      <vt:lpstr>Differentials continued…………</vt:lpstr>
      <vt:lpstr>Slide 66</vt:lpstr>
      <vt:lpstr> Diagnosis??</vt:lpstr>
      <vt:lpstr>Slide 68</vt:lpstr>
      <vt:lpstr>Microbiology discussion</vt:lpstr>
      <vt:lpstr>Investigations</vt:lpstr>
      <vt:lpstr>Gomori’s methenamine silver stain of BAL of our patient under 40X magnification</vt:lpstr>
      <vt:lpstr>Culture of BAL on SDA: isolated Aspergillus Niger</vt:lpstr>
      <vt:lpstr>GMS stain for fungal hyphae</vt:lpstr>
      <vt:lpstr>Gomori’s methenamine silver stain showing cysts of Pneumocystis Jirovecii in an AIDS patient</vt:lpstr>
      <vt:lpstr>Diagnosis</vt:lpstr>
      <vt:lpstr>Slide 76</vt:lpstr>
      <vt:lpstr>Final Diagnosis</vt:lpstr>
      <vt:lpstr>Pulmonary alveolar proteinosis (PAP)/ Pulmonary alveolar phospholipoproteinosis</vt:lpstr>
      <vt:lpstr>Types of PAP</vt:lpstr>
      <vt:lpstr>PAP: Symptoms</vt:lpstr>
      <vt:lpstr>PAP: Complications</vt:lpstr>
      <vt:lpstr>PAP: Examination findings </vt:lpstr>
      <vt:lpstr>Chest X ray</vt:lpstr>
      <vt:lpstr>HRCT findings</vt:lpstr>
      <vt:lpstr>Slide 85</vt:lpstr>
      <vt:lpstr>Treatment of PAP</vt:lpstr>
      <vt:lpstr>ABG before and after the segmental lung lavage</vt:lpstr>
      <vt:lpstr>(10/5/2016)</vt:lpstr>
      <vt:lpstr>Take home message</vt:lpstr>
      <vt:lpstr>Thank you for your kind attention &amp; participation!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CPC case Department: Chest &amp; tuberculosis 10th June 2016</dc:title>
  <dc:creator>sony</dc:creator>
  <cp:lastModifiedBy>sony</cp:lastModifiedBy>
  <cp:revision>39</cp:revision>
  <dcterms:created xsi:type="dcterms:W3CDTF">2006-08-16T00:00:00Z</dcterms:created>
  <dcterms:modified xsi:type="dcterms:W3CDTF">2017-05-31T07:48:43Z</dcterms:modified>
</cp:coreProperties>
</file>